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80" r:id="rId3"/>
    <p:sldId id="281" r:id="rId4"/>
    <p:sldId id="282" r:id="rId5"/>
    <p:sldId id="265" r:id="rId6"/>
    <p:sldId id="279" r:id="rId7"/>
    <p:sldId id="259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-2964" y="-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E8AD-1F76-4997-B919-24A81C795CD9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3EE3F-509E-479C-9CE4-0305E5FE20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48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53A01E6-11D2-0E91-EB0B-819F9D3533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8AA60-9892-45DB-B70C-FC464E5E1BEC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6F2A7425-9434-DD53-04C7-995CDFCE2C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9F8CF93-1E61-EB55-C7EA-BAA580FA8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76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139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61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432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008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890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6099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168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674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436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62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58412-7D4F-4C09-AFA5-2C4CDA2D91DF}" type="datetimeFigureOut">
              <a:rPr lang="hr-HR" smtClean="0"/>
              <a:t>19.12.2024.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AFEDE-1203-47ED-AEDC-B8A6783E195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148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7"/>
          <p:cNvSpPr>
            <a:spLocks noChangeShapeType="1"/>
          </p:cNvSpPr>
          <p:nvPr/>
        </p:nvSpPr>
        <p:spPr bwMode="auto">
          <a:xfrm>
            <a:off x="3502025" y="2435225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" name="Line 80"/>
          <p:cNvSpPr>
            <a:spLocks noChangeShapeType="1"/>
          </p:cNvSpPr>
          <p:nvPr/>
        </p:nvSpPr>
        <p:spPr bwMode="auto">
          <a:xfrm>
            <a:off x="3802063" y="315595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" name="Line 79"/>
          <p:cNvSpPr>
            <a:spLocks noChangeShapeType="1"/>
          </p:cNvSpPr>
          <p:nvPr/>
        </p:nvSpPr>
        <p:spPr bwMode="auto">
          <a:xfrm>
            <a:off x="2322513" y="536098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" name="Line 78"/>
          <p:cNvSpPr>
            <a:spLocks noChangeShapeType="1"/>
          </p:cNvSpPr>
          <p:nvPr/>
        </p:nvSpPr>
        <p:spPr bwMode="auto">
          <a:xfrm rot="21508221" flipV="1">
            <a:off x="5081588" y="3906838"/>
            <a:ext cx="492125" cy="681037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8" name="Line 77"/>
          <p:cNvSpPr>
            <a:spLocks noChangeShapeType="1"/>
          </p:cNvSpPr>
          <p:nvPr/>
        </p:nvSpPr>
        <p:spPr bwMode="auto">
          <a:xfrm rot="21508221" flipV="1">
            <a:off x="1447800" y="3897313"/>
            <a:ext cx="488950" cy="68262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36576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hr-HR" altLang="sr-Latn-RS" sz="2800"/>
              <a:t>Rytzova konstrukcija</a:t>
            </a:r>
            <a:endParaRPr lang="en-GB" altLang="sr-Latn-RS" sz="280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2400" y="990600"/>
            <a:ext cx="876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Elipsa je zadana parom konjugiranih promjera. Konstruirati veliku i malu os elipse.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11" name="Line 69"/>
          <p:cNvSpPr>
            <a:spLocks noChangeShapeType="1"/>
          </p:cNvSpPr>
          <p:nvPr/>
        </p:nvSpPr>
        <p:spPr bwMode="auto">
          <a:xfrm>
            <a:off x="1704975" y="4257675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2" name="Oval 70"/>
          <p:cNvSpPr>
            <a:spLocks noChangeArrowheads="1"/>
          </p:cNvSpPr>
          <p:nvPr/>
        </p:nvSpPr>
        <p:spPr bwMode="auto">
          <a:xfrm>
            <a:off x="1633538" y="42148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Oval 74"/>
          <p:cNvSpPr>
            <a:spLocks noChangeArrowheads="1"/>
          </p:cNvSpPr>
          <p:nvPr/>
        </p:nvSpPr>
        <p:spPr bwMode="auto">
          <a:xfrm>
            <a:off x="5281613" y="42100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" name="Line 76"/>
          <p:cNvSpPr>
            <a:spLocks noChangeShapeType="1"/>
          </p:cNvSpPr>
          <p:nvPr/>
        </p:nvSpPr>
        <p:spPr bwMode="auto">
          <a:xfrm rot="304972" flipH="1">
            <a:off x="2865438" y="3101975"/>
            <a:ext cx="1284287" cy="2287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" name="Oval 75"/>
          <p:cNvSpPr>
            <a:spLocks noChangeArrowheads="1"/>
          </p:cNvSpPr>
          <p:nvPr/>
        </p:nvSpPr>
        <p:spPr bwMode="auto">
          <a:xfrm>
            <a:off x="3454400" y="421163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Oval 72"/>
          <p:cNvSpPr>
            <a:spLocks noChangeArrowheads="1"/>
          </p:cNvSpPr>
          <p:nvPr/>
        </p:nvSpPr>
        <p:spPr bwMode="auto">
          <a:xfrm>
            <a:off x="2698750" y="53181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Oval 73"/>
          <p:cNvSpPr>
            <a:spLocks noChangeArrowheads="1"/>
          </p:cNvSpPr>
          <p:nvPr/>
        </p:nvSpPr>
        <p:spPr bwMode="auto">
          <a:xfrm>
            <a:off x="4206875" y="31130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8" name="Text Box 81"/>
          <p:cNvSpPr txBox="1">
            <a:spLocks noChangeArrowheads="1"/>
          </p:cNvSpPr>
          <p:nvPr/>
        </p:nvSpPr>
        <p:spPr bwMode="auto">
          <a:xfrm>
            <a:off x="3457575" y="4286250"/>
            <a:ext cx="54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S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19" name="Text Box 82"/>
          <p:cNvSpPr txBox="1">
            <a:spLocks noChangeArrowheads="1"/>
          </p:cNvSpPr>
          <p:nvPr/>
        </p:nvSpPr>
        <p:spPr bwMode="auto">
          <a:xfrm>
            <a:off x="1114425" y="402907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M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0" name="Text Box 83"/>
          <p:cNvSpPr txBox="1">
            <a:spLocks noChangeArrowheads="1"/>
          </p:cNvSpPr>
          <p:nvPr/>
        </p:nvSpPr>
        <p:spPr bwMode="auto">
          <a:xfrm>
            <a:off x="5429250" y="418147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N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1" name="Text Box 84"/>
          <p:cNvSpPr txBox="1">
            <a:spLocks noChangeArrowheads="1"/>
          </p:cNvSpPr>
          <p:nvPr/>
        </p:nvSpPr>
        <p:spPr bwMode="auto">
          <a:xfrm>
            <a:off x="4206875" y="2722563"/>
            <a:ext cx="514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P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2" name="Text Box 85"/>
          <p:cNvSpPr txBox="1">
            <a:spLocks noChangeArrowheads="1"/>
          </p:cNvSpPr>
          <p:nvPr/>
        </p:nvSpPr>
        <p:spPr bwMode="auto">
          <a:xfrm>
            <a:off x="2522538" y="5370513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latin typeface="Times New Roman" panose="02020603050405020304" pitchFamily="18" charset="0"/>
              </a:rPr>
              <a:t>Q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23" name="Oval 88"/>
          <p:cNvSpPr>
            <a:spLocks noChangeArrowheads="1"/>
          </p:cNvSpPr>
          <p:nvPr/>
        </p:nvSpPr>
        <p:spPr bwMode="auto">
          <a:xfrm>
            <a:off x="1679575" y="2428875"/>
            <a:ext cx="3644900" cy="3657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4" name="Line 89"/>
          <p:cNvSpPr>
            <a:spLocks noChangeShapeType="1"/>
          </p:cNvSpPr>
          <p:nvPr/>
        </p:nvSpPr>
        <p:spPr bwMode="auto">
          <a:xfrm>
            <a:off x="2787650" y="1743075"/>
            <a:ext cx="2165350" cy="20907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5" name="Group 91"/>
          <p:cNvGrpSpPr>
            <a:grpSpLocks/>
          </p:cNvGrpSpPr>
          <p:nvPr/>
        </p:nvGrpSpPr>
        <p:grpSpPr bwMode="auto">
          <a:xfrm>
            <a:off x="3452813" y="2005013"/>
            <a:ext cx="514350" cy="465137"/>
            <a:chOff x="2733" y="1269"/>
            <a:chExt cx="324" cy="293"/>
          </a:xfrm>
        </p:grpSpPr>
        <p:sp>
          <p:nvSpPr>
            <p:cNvPr id="26" name="Oval 71"/>
            <p:cNvSpPr>
              <a:spLocks noChangeArrowheads="1"/>
            </p:cNvSpPr>
            <p:nvPr/>
          </p:nvSpPr>
          <p:spPr bwMode="auto">
            <a:xfrm>
              <a:off x="2733" y="150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7" name="Text Box 90"/>
            <p:cNvSpPr txBox="1">
              <a:spLocks noChangeArrowheads="1"/>
            </p:cNvSpPr>
            <p:nvPr/>
          </p:nvSpPr>
          <p:spPr bwMode="auto">
            <a:xfrm>
              <a:off x="2769" y="1269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latin typeface="Times New Roman" panose="02020603050405020304" pitchFamily="18" charset="0"/>
                </a:rPr>
                <a:t>P</a:t>
              </a:r>
              <a:r>
                <a:rPr lang="hr-HR" altLang="sr-Latn-RS" sz="2000" baseline="-25000">
                  <a:latin typeface="Times New Roman" panose="02020603050405020304" pitchFamily="18" charset="0"/>
                </a:rPr>
                <a:t>1</a:t>
              </a:r>
              <a:endParaRPr lang="en-GB" altLang="sr-Latn-RS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8" name="Group 97"/>
          <p:cNvGrpSpPr>
            <a:grpSpLocks/>
          </p:cNvGrpSpPr>
          <p:nvPr/>
        </p:nvGrpSpPr>
        <p:grpSpPr bwMode="auto">
          <a:xfrm>
            <a:off x="3263900" y="2103438"/>
            <a:ext cx="1411288" cy="1266825"/>
            <a:chOff x="2614" y="1331"/>
            <a:chExt cx="889" cy="798"/>
          </a:xfrm>
        </p:grpSpPr>
        <p:sp>
          <p:nvSpPr>
            <p:cNvPr id="29" name="Arc 93"/>
            <p:cNvSpPr>
              <a:spLocks/>
            </p:cNvSpPr>
            <p:nvPr/>
          </p:nvSpPr>
          <p:spPr bwMode="auto">
            <a:xfrm>
              <a:off x="2760" y="1331"/>
              <a:ext cx="524" cy="247"/>
            </a:xfrm>
            <a:custGeom>
              <a:avLst/>
              <a:gdLst>
                <a:gd name="G0" fmla="+- 0 0 0"/>
                <a:gd name="G1" fmla="+- 8526 0 0"/>
                <a:gd name="G2" fmla="+- 21600 0 0"/>
                <a:gd name="T0" fmla="*/ 19846 w 21600"/>
                <a:gd name="T1" fmla="*/ 0 h 10181"/>
                <a:gd name="T2" fmla="*/ 21537 w 21600"/>
                <a:gd name="T3" fmla="*/ 10181 h 10181"/>
                <a:gd name="T4" fmla="*/ 0 w 21600"/>
                <a:gd name="T5" fmla="*/ 8526 h 10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181" fill="none" extrusionOk="0">
                  <a:moveTo>
                    <a:pt x="19846" y="-1"/>
                  </a:moveTo>
                  <a:cubicBezTo>
                    <a:pt x="21003" y="2693"/>
                    <a:pt x="21600" y="5594"/>
                    <a:pt x="21600" y="8526"/>
                  </a:cubicBezTo>
                  <a:cubicBezTo>
                    <a:pt x="21600" y="9078"/>
                    <a:pt x="21578" y="9630"/>
                    <a:pt x="21536" y="10180"/>
                  </a:cubicBezTo>
                </a:path>
                <a:path w="21600" h="10181" stroke="0" extrusionOk="0">
                  <a:moveTo>
                    <a:pt x="19846" y="-1"/>
                  </a:moveTo>
                  <a:cubicBezTo>
                    <a:pt x="21003" y="2693"/>
                    <a:pt x="21600" y="5594"/>
                    <a:pt x="21600" y="8526"/>
                  </a:cubicBezTo>
                  <a:cubicBezTo>
                    <a:pt x="21600" y="9078"/>
                    <a:pt x="21578" y="9630"/>
                    <a:pt x="21536" y="10180"/>
                  </a:cubicBezTo>
                  <a:lnTo>
                    <a:pt x="0" y="8526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" name="Arc 94"/>
            <p:cNvSpPr>
              <a:spLocks/>
            </p:cNvSpPr>
            <p:nvPr/>
          </p:nvSpPr>
          <p:spPr bwMode="auto">
            <a:xfrm rot="5640650">
              <a:off x="2466" y="1683"/>
              <a:ext cx="524" cy="228"/>
            </a:xfrm>
            <a:custGeom>
              <a:avLst/>
              <a:gdLst>
                <a:gd name="G0" fmla="+- 0 0 0"/>
                <a:gd name="G1" fmla="+- 4014 0 0"/>
                <a:gd name="G2" fmla="+- 21600 0 0"/>
                <a:gd name="T0" fmla="*/ 21224 w 21600"/>
                <a:gd name="T1" fmla="*/ 0 h 9430"/>
                <a:gd name="T2" fmla="*/ 20910 w 21600"/>
                <a:gd name="T3" fmla="*/ 9430 h 9430"/>
                <a:gd name="T4" fmla="*/ 0 w 21600"/>
                <a:gd name="T5" fmla="*/ 4014 h 9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9430" fill="none" extrusionOk="0">
                  <a:moveTo>
                    <a:pt x="21223" y="0"/>
                  </a:moveTo>
                  <a:cubicBezTo>
                    <a:pt x="21474" y="1323"/>
                    <a:pt x="21600" y="2667"/>
                    <a:pt x="21600" y="4014"/>
                  </a:cubicBezTo>
                  <a:cubicBezTo>
                    <a:pt x="21600" y="5841"/>
                    <a:pt x="21368" y="7661"/>
                    <a:pt x="20909" y="9429"/>
                  </a:cubicBezTo>
                </a:path>
                <a:path w="21600" h="9430" stroke="0" extrusionOk="0">
                  <a:moveTo>
                    <a:pt x="21223" y="0"/>
                  </a:moveTo>
                  <a:cubicBezTo>
                    <a:pt x="21474" y="1323"/>
                    <a:pt x="21600" y="2667"/>
                    <a:pt x="21600" y="4014"/>
                  </a:cubicBezTo>
                  <a:cubicBezTo>
                    <a:pt x="21600" y="5841"/>
                    <a:pt x="21368" y="7661"/>
                    <a:pt x="20909" y="9429"/>
                  </a:cubicBezTo>
                  <a:lnTo>
                    <a:pt x="0" y="4014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" name="Arc 95"/>
            <p:cNvSpPr>
              <a:spLocks/>
            </p:cNvSpPr>
            <p:nvPr/>
          </p:nvSpPr>
          <p:spPr bwMode="auto">
            <a:xfrm rot="3706555" flipH="1">
              <a:off x="3053" y="1474"/>
              <a:ext cx="494" cy="407"/>
            </a:xfrm>
            <a:custGeom>
              <a:avLst/>
              <a:gdLst>
                <a:gd name="G0" fmla="+- 0 0 0"/>
                <a:gd name="G1" fmla="+- 16770 0 0"/>
                <a:gd name="G2" fmla="+- 21600 0 0"/>
                <a:gd name="T0" fmla="*/ 13614 w 20348"/>
                <a:gd name="T1" fmla="*/ 0 h 16770"/>
                <a:gd name="T2" fmla="*/ 20348 w 20348"/>
                <a:gd name="T3" fmla="*/ 9523 h 16770"/>
                <a:gd name="T4" fmla="*/ 0 w 20348"/>
                <a:gd name="T5" fmla="*/ 16770 h 16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48" h="16770" fill="none" extrusionOk="0">
                  <a:moveTo>
                    <a:pt x="13613" y="0"/>
                  </a:moveTo>
                  <a:cubicBezTo>
                    <a:pt x="16689" y="2496"/>
                    <a:pt x="19018" y="5791"/>
                    <a:pt x="20347" y="9523"/>
                  </a:cubicBezTo>
                </a:path>
                <a:path w="20348" h="16770" stroke="0" extrusionOk="0">
                  <a:moveTo>
                    <a:pt x="13613" y="0"/>
                  </a:moveTo>
                  <a:cubicBezTo>
                    <a:pt x="16689" y="2496"/>
                    <a:pt x="19018" y="5791"/>
                    <a:pt x="20347" y="9523"/>
                  </a:cubicBezTo>
                  <a:lnTo>
                    <a:pt x="0" y="1677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2" name="Arc 96"/>
            <p:cNvSpPr>
              <a:spLocks/>
            </p:cNvSpPr>
            <p:nvPr/>
          </p:nvSpPr>
          <p:spPr bwMode="auto">
            <a:xfrm rot="10306616">
              <a:off x="2709" y="1880"/>
              <a:ext cx="524" cy="249"/>
            </a:xfrm>
            <a:custGeom>
              <a:avLst/>
              <a:gdLst>
                <a:gd name="G0" fmla="+- 0 0 0"/>
                <a:gd name="G1" fmla="+- 4049 0 0"/>
                <a:gd name="G2" fmla="+- 21600 0 0"/>
                <a:gd name="T0" fmla="*/ 21217 w 21600"/>
                <a:gd name="T1" fmla="*/ 0 h 10290"/>
                <a:gd name="T2" fmla="*/ 20679 w 21600"/>
                <a:gd name="T3" fmla="*/ 10290 h 10290"/>
                <a:gd name="T4" fmla="*/ 0 w 21600"/>
                <a:gd name="T5" fmla="*/ 4049 h 10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0290" fill="none" extrusionOk="0">
                  <a:moveTo>
                    <a:pt x="21217" y="-1"/>
                  </a:moveTo>
                  <a:cubicBezTo>
                    <a:pt x="21471" y="1334"/>
                    <a:pt x="21600" y="2690"/>
                    <a:pt x="21600" y="4049"/>
                  </a:cubicBezTo>
                  <a:cubicBezTo>
                    <a:pt x="21600" y="6163"/>
                    <a:pt x="21289" y="8265"/>
                    <a:pt x="20678" y="10289"/>
                  </a:cubicBezTo>
                </a:path>
                <a:path w="21600" h="10290" stroke="0" extrusionOk="0">
                  <a:moveTo>
                    <a:pt x="21217" y="-1"/>
                  </a:moveTo>
                  <a:cubicBezTo>
                    <a:pt x="21471" y="1334"/>
                    <a:pt x="21600" y="2690"/>
                    <a:pt x="21600" y="4049"/>
                  </a:cubicBezTo>
                  <a:cubicBezTo>
                    <a:pt x="21600" y="6163"/>
                    <a:pt x="21289" y="8265"/>
                    <a:pt x="20678" y="10289"/>
                  </a:cubicBezTo>
                  <a:lnTo>
                    <a:pt x="0" y="404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3" name="Group 100"/>
          <p:cNvGrpSpPr>
            <a:grpSpLocks/>
          </p:cNvGrpSpPr>
          <p:nvPr/>
        </p:nvGrpSpPr>
        <p:grpSpPr bwMode="auto">
          <a:xfrm>
            <a:off x="3425825" y="2320925"/>
            <a:ext cx="895350" cy="933450"/>
            <a:chOff x="2716" y="1468"/>
            <a:chExt cx="564" cy="588"/>
          </a:xfrm>
        </p:grpSpPr>
        <p:sp>
          <p:nvSpPr>
            <p:cNvPr id="34" name="Line 98"/>
            <p:cNvSpPr>
              <a:spLocks noChangeShapeType="1"/>
            </p:cNvSpPr>
            <p:nvPr/>
          </p:nvSpPr>
          <p:spPr bwMode="auto">
            <a:xfrm flipH="1">
              <a:off x="2716" y="1468"/>
              <a:ext cx="564" cy="5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Oval 99"/>
            <p:cNvSpPr>
              <a:spLocks noChangeArrowheads="1"/>
            </p:cNvSpPr>
            <p:nvPr/>
          </p:nvSpPr>
          <p:spPr bwMode="auto">
            <a:xfrm>
              <a:off x="2968" y="173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6" name="Arc 101"/>
          <p:cNvSpPr>
            <a:spLocks/>
          </p:cNvSpPr>
          <p:nvPr/>
        </p:nvSpPr>
        <p:spPr bwMode="auto">
          <a:xfrm flipH="1" flipV="1">
            <a:off x="2362200" y="1735138"/>
            <a:ext cx="2590800" cy="2563812"/>
          </a:xfrm>
          <a:custGeom>
            <a:avLst/>
            <a:gdLst>
              <a:gd name="G0" fmla="+- 15514 0 0"/>
              <a:gd name="G1" fmla="+- 21600 0 0"/>
              <a:gd name="G2" fmla="+- 21600 0 0"/>
              <a:gd name="T0" fmla="*/ 0 w 37114"/>
              <a:gd name="T1" fmla="*/ 6571 h 36709"/>
              <a:gd name="T2" fmla="*/ 30950 w 37114"/>
              <a:gd name="T3" fmla="*/ 36709 h 36709"/>
              <a:gd name="T4" fmla="*/ 15514 w 37114"/>
              <a:gd name="T5" fmla="*/ 21600 h 367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114" h="36709" fill="none" extrusionOk="0">
                <a:moveTo>
                  <a:pt x="-1" y="6570"/>
                </a:moveTo>
                <a:cubicBezTo>
                  <a:pt x="4068" y="2370"/>
                  <a:pt x="9666" y="-1"/>
                  <a:pt x="15514" y="0"/>
                </a:cubicBezTo>
                <a:cubicBezTo>
                  <a:pt x="27443" y="0"/>
                  <a:pt x="37114" y="9670"/>
                  <a:pt x="37114" y="21600"/>
                </a:cubicBezTo>
                <a:cubicBezTo>
                  <a:pt x="37114" y="27248"/>
                  <a:pt x="34901" y="32672"/>
                  <a:pt x="30950" y="36709"/>
                </a:cubicBezTo>
              </a:path>
              <a:path w="37114" h="36709" stroke="0" extrusionOk="0">
                <a:moveTo>
                  <a:pt x="-1" y="6570"/>
                </a:moveTo>
                <a:cubicBezTo>
                  <a:pt x="4068" y="2370"/>
                  <a:pt x="9666" y="-1"/>
                  <a:pt x="15514" y="0"/>
                </a:cubicBezTo>
                <a:cubicBezTo>
                  <a:pt x="27443" y="0"/>
                  <a:pt x="37114" y="9670"/>
                  <a:pt x="37114" y="21600"/>
                </a:cubicBezTo>
                <a:cubicBezTo>
                  <a:pt x="37114" y="27248"/>
                  <a:pt x="34901" y="32672"/>
                  <a:pt x="30950" y="36709"/>
                </a:cubicBezTo>
                <a:lnTo>
                  <a:pt x="15514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7" name="Group 104"/>
          <p:cNvGrpSpPr>
            <a:grpSpLocks/>
          </p:cNvGrpSpPr>
          <p:nvPr/>
        </p:nvGrpSpPr>
        <p:grpSpPr bwMode="auto">
          <a:xfrm>
            <a:off x="1547813" y="1738313"/>
            <a:ext cx="3943350" cy="3571875"/>
            <a:chOff x="1533" y="1101"/>
            <a:chExt cx="2484" cy="2250"/>
          </a:xfrm>
        </p:grpSpPr>
        <p:sp>
          <p:nvSpPr>
            <p:cNvPr id="38" name="Line 102"/>
            <p:cNvSpPr>
              <a:spLocks noChangeShapeType="1"/>
            </p:cNvSpPr>
            <p:nvPr/>
          </p:nvSpPr>
          <p:spPr bwMode="auto">
            <a:xfrm flipV="1">
              <a:off x="1533" y="2325"/>
              <a:ext cx="2484" cy="7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9" name="Line 103"/>
            <p:cNvSpPr>
              <a:spLocks noChangeShapeType="1"/>
            </p:cNvSpPr>
            <p:nvPr/>
          </p:nvSpPr>
          <p:spPr bwMode="auto">
            <a:xfrm>
              <a:off x="2310" y="1101"/>
              <a:ext cx="642" cy="2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40" name="Group 107"/>
          <p:cNvGrpSpPr>
            <a:grpSpLocks/>
          </p:cNvGrpSpPr>
          <p:nvPr/>
        </p:nvGrpSpPr>
        <p:grpSpPr bwMode="auto">
          <a:xfrm>
            <a:off x="3519488" y="2447925"/>
            <a:ext cx="1457325" cy="1414463"/>
            <a:chOff x="2763" y="1536"/>
            <a:chExt cx="918" cy="891"/>
          </a:xfrm>
        </p:grpSpPr>
        <p:sp>
          <p:nvSpPr>
            <p:cNvPr id="41" name="Line 105"/>
            <p:cNvSpPr>
              <a:spLocks noChangeShapeType="1"/>
            </p:cNvSpPr>
            <p:nvPr/>
          </p:nvSpPr>
          <p:spPr bwMode="auto">
            <a:xfrm>
              <a:off x="2763" y="1536"/>
              <a:ext cx="918" cy="891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42" name="Text Box 106"/>
            <p:cNvSpPr txBox="1">
              <a:spLocks noChangeArrowheads="1"/>
            </p:cNvSpPr>
            <p:nvPr/>
          </p:nvSpPr>
          <p:spPr bwMode="auto">
            <a:xfrm>
              <a:off x="3447" y="2010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FF66FF"/>
                  </a:solidFill>
                  <a:latin typeface="Times New Roman" panose="02020603050405020304" pitchFamily="18" charset="0"/>
                </a:rPr>
                <a:t>a</a:t>
              </a:r>
              <a:endParaRPr lang="en-GB" altLang="sr-Latn-RS" sz="2000">
                <a:solidFill>
                  <a:srgbClr val="FF66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3" name="Text Box 108"/>
          <p:cNvSpPr txBox="1">
            <a:spLocks noChangeArrowheads="1"/>
          </p:cNvSpPr>
          <p:nvPr/>
        </p:nvSpPr>
        <p:spPr bwMode="auto">
          <a:xfrm>
            <a:off x="6276975" y="1952625"/>
            <a:ext cx="2200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solidFill>
                  <a:srgbClr val="FF66FF"/>
                </a:solidFill>
                <a:latin typeface="Times New Roman" panose="02020603050405020304" pitchFamily="18" charset="0"/>
              </a:rPr>
              <a:t>a</a:t>
            </a:r>
            <a:r>
              <a:rPr lang="hr-HR" altLang="sr-Latn-RS" sz="2000">
                <a:latin typeface="Times New Roman" panose="02020603050405020304" pitchFamily="18" charset="0"/>
              </a:rPr>
              <a:t> – velika poluos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44" name="Line 112"/>
          <p:cNvSpPr>
            <a:spLocks noChangeShapeType="1"/>
          </p:cNvSpPr>
          <p:nvPr/>
        </p:nvSpPr>
        <p:spPr bwMode="auto">
          <a:xfrm flipH="1">
            <a:off x="1543050" y="4257675"/>
            <a:ext cx="1957388" cy="561975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45" name="Group 115"/>
          <p:cNvGrpSpPr>
            <a:grpSpLocks/>
          </p:cNvGrpSpPr>
          <p:nvPr/>
        </p:nvGrpSpPr>
        <p:grpSpPr bwMode="auto">
          <a:xfrm>
            <a:off x="1152525" y="4733925"/>
            <a:ext cx="436563" cy="396875"/>
            <a:chOff x="711" y="2985"/>
            <a:chExt cx="275" cy="250"/>
          </a:xfrm>
        </p:grpSpPr>
        <p:sp>
          <p:nvSpPr>
            <p:cNvPr id="46" name="Oval 113"/>
            <p:cNvSpPr>
              <a:spLocks noChangeArrowheads="1"/>
            </p:cNvSpPr>
            <p:nvPr/>
          </p:nvSpPr>
          <p:spPr bwMode="auto">
            <a:xfrm>
              <a:off x="930" y="301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Text Box 114"/>
            <p:cNvSpPr txBox="1">
              <a:spLocks noChangeArrowheads="1"/>
            </p:cNvSpPr>
            <p:nvPr/>
          </p:nvSpPr>
          <p:spPr bwMode="auto">
            <a:xfrm>
              <a:off x="711" y="2985"/>
              <a:ext cx="2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A</a:t>
              </a:r>
              <a:endParaRPr lang="en-GB" altLang="sr-Latn-RS" sz="20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8" name="Line 118"/>
          <p:cNvSpPr>
            <a:spLocks noChangeShapeType="1"/>
          </p:cNvSpPr>
          <p:nvPr/>
        </p:nvSpPr>
        <p:spPr bwMode="auto">
          <a:xfrm flipV="1">
            <a:off x="3538538" y="3679825"/>
            <a:ext cx="1962150" cy="565150"/>
          </a:xfrm>
          <a:prstGeom prst="lin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49" name="Group 119"/>
          <p:cNvGrpSpPr>
            <a:grpSpLocks/>
          </p:cNvGrpSpPr>
          <p:nvPr/>
        </p:nvGrpSpPr>
        <p:grpSpPr bwMode="auto">
          <a:xfrm>
            <a:off x="5419725" y="3376613"/>
            <a:ext cx="428625" cy="396875"/>
            <a:chOff x="3414" y="2127"/>
            <a:chExt cx="270" cy="250"/>
          </a:xfrm>
        </p:grpSpPr>
        <p:sp>
          <p:nvSpPr>
            <p:cNvPr id="50" name="Oval 116"/>
            <p:cNvSpPr>
              <a:spLocks noChangeArrowheads="1"/>
            </p:cNvSpPr>
            <p:nvPr/>
          </p:nvSpPr>
          <p:spPr bwMode="auto">
            <a:xfrm>
              <a:off x="3414" y="2294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1" name="Text Box 117"/>
            <p:cNvSpPr txBox="1">
              <a:spLocks noChangeArrowheads="1"/>
            </p:cNvSpPr>
            <p:nvPr/>
          </p:nvSpPr>
          <p:spPr bwMode="auto">
            <a:xfrm>
              <a:off x="3471" y="2127"/>
              <a:ext cx="21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B</a:t>
              </a:r>
              <a:endParaRPr lang="en-GB" altLang="sr-Latn-RS" sz="20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2" name="Group 122"/>
          <p:cNvGrpSpPr>
            <a:grpSpLocks/>
          </p:cNvGrpSpPr>
          <p:nvPr/>
        </p:nvGrpSpPr>
        <p:grpSpPr bwMode="auto">
          <a:xfrm>
            <a:off x="2786063" y="1738313"/>
            <a:ext cx="723900" cy="690562"/>
            <a:chOff x="1755" y="1095"/>
            <a:chExt cx="456" cy="435"/>
          </a:xfrm>
        </p:grpSpPr>
        <p:sp>
          <p:nvSpPr>
            <p:cNvPr id="53" name="Line 120"/>
            <p:cNvSpPr>
              <a:spLocks noChangeShapeType="1"/>
            </p:cNvSpPr>
            <p:nvPr/>
          </p:nvSpPr>
          <p:spPr bwMode="auto">
            <a:xfrm>
              <a:off x="1755" y="1095"/>
              <a:ext cx="447" cy="435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54" name="Text Box 121"/>
            <p:cNvSpPr txBox="1">
              <a:spLocks noChangeArrowheads="1"/>
            </p:cNvSpPr>
            <p:nvPr/>
          </p:nvSpPr>
          <p:spPr bwMode="auto">
            <a:xfrm>
              <a:off x="2007" y="1095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008000"/>
                  </a:solidFill>
                  <a:latin typeface="Times New Roman" panose="02020603050405020304" pitchFamily="18" charset="0"/>
                </a:rPr>
                <a:t>b</a:t>
              </a:r>
              <a:endParaRPr lang="en-GB" altLang="sr-Latn-RS" sz="2000">
                <a:solidFill>
                  <a:srgbClr val="008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" name="Text Box 123"/>
          <p:cNvSpPr txBox="1">
            <a:spLocks noChangeArrowheads="1"/>
          </p:cNvSpPr>
          <p:nvPr/>
        </p:nvSpPr>
        <p:spPr bwMode="auto">
          <a:xfrm>
            <a:off x="6286500" y="2343150"/>
            <a:ext cx="1919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2000">
                <a:solidFill>
                  <a:srgbClr val="008000"/>
                </a:solidFill>
                <a:latin typeface="Times New Roman" panose="02020603050405020304" pitchFamily="18" charset="0"/>
              </a:rPr>
              <a:t>b</a:t>
            </a:r>
            <a:r>
              <a:rPr lang="hr-HR" altLang="sr-Latn-RS" sz="2000">
                <a:latin typeface="Times New Roman" panose="02020603050405020304" pitchFamily="18" charset="0"/>
              </a:rPr>
              <a:t> – mala poluos</a:t>
            </a:r>
            <a:endParaRPr lang="en-GB" altLang="sr-Latn-RS" sz="2000">
              <a:latin typeface="Times New Roman" panose="02020603050405020304" pitchFamily="18" charset="0"/>
            </a:endParaRPr>
          </a:p>
        </p:txBody>
      </p:sp>
      <p:sp>
        <p:nvSpPr>
          <p:cNvPr id="56" name="Line 127"/>
          <p:cNvSpPr>
            <a:spLocks noChangeShapeType="1"/>
          </p:cNvSpPr>
          <p:nvPr/>
        </p:nvSpPr>
        <p:spPr bwMode="auto">
          <a:xfrm>
            <a:off x="3225800" y="3305175"/>
            <a:ext cx="273050" cy="9525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57" name="Group 131"/>
          <p:cNvGrpSpPr>
            <a:grpSpLocks/>
          </p:cNvGrpSpPr>
          <p:nvPr/>
        </p:nvGrpSpPr>
        <p:grpSpPr bwMode="auto">
          <a:xfrm>
            <a:off x="2779713" y="2944813"/>
            <a:ext cx="492125" cy="409575"/>
            <a:chOff x="1748" y="1846"/>
            <a:chExt cx="310" cy="258"/>
          </a:xfrm>
        </p:grpSpPr>
        <p:sp>
          <p:nvSpPr>
            <p:cNvPr id="58" name="Oval 128"/>
            <p:cNvSpPr>
              <a:spLocks noChangeArrowheads="1"/>
            </p:cNvSpPr>
            <p:nvPr/>
          </p:nvSpPr>
          <p:spPr bwMode="auto">
            <a:xfrm>
              <a:off x="2002" y="2048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9" name="Text Box 130"/>
            <p:cNvSpPr txBox="1">
              <a:spLocks noChangeArrowheads="1"/>
            </p:cNvSpPr>
            <p:nvPr/>
          </p:nvSpPr>
          <p:spPr bwMode="auto">
            <a:xfrm>
              <a:off x="1748" y="1846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C</a:t>
              </a:r>
              <a:endParaRPr lang="en-GB" altLang="sr-Latn-RS" sz="20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0" name="Line 132"/>
          <p:cNvSpPr>
            <a:spLocks noChangeShapeType="1"/>
          </p:cNvSpPr>
          <p:nvPr/>
        </p:nvSpPr>
        <p:spPr bwMode="auto">
          <a:xfrm>
            <a:off x="3502025" y="4257675"/>
            <a:ext cx="273050" cy="9525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61" name="Group 134"/>
          <p:cNvGrpSpPr>
            <a:grpSpLocks/>
          </p:cNvGrpSpPr>
          <p:nvPr/>
        </p:nvGrpSpPr>
        <p:grpSpPr bwMode="auto">
          <a:xfrm>
            <a:off x="3725863" y="5159375"/>
            <a:ext cx="501650" cy="450850"/>
            <a:chOff x="2350" y="3256"/>
            <a:chExt cx="316" cy="284"/>
          </a:xfrm>
        </p:grpSpPr>
        <p:sp>
          <p:nvSpPr>
            <p:cNvPr id="62" name="Oval 129"/>
            <p:cNvSpPr>
              <a:spLocks noChangeArrowheads="1"/>
            </p:cNvSpPr>
            <p:nvPr/>
          </p:nvSpPr>
          <p:spPr bwMode="auto">
            <a:xfrm>
              <a:off x="2350" y="3256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3" name="Text Box 133"/>
            <p:cNvSpPr txBox="1">
              <a:spLocks noChangeArrowheads="1"/>
            </p:cNvSpPr>
            <p:nvPr/>
          </p:nvSpPr>
          <p:spPr bwMode="auto">
            <a:xfrm>
              <a:off x="2412" y="3290"/>
              <a:ext cx="2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sz="2000">
                  <a:solidFill>
                    <a:srgbClr val="FF3300"/>
                  </a:solidFill>
                  <a:latin typeface="Times New Roman" panose="02020603050405020304" pitchFamily="18" charset="0"/>
                </a:rPr>
                <a:t>D</a:t>
              </a:r>
              <a:endParaRPr lang="en-GB" altLang="sr-Latn-RS" sz="200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4" name="Oval 135"/>
          <p:cNvSpPr>
            <a:spLocks noChangeArrowheads="1"/>
          </p:cNvSpPr>
          <p:nvPr/>
        </p:nvSpPr>
        <p:spPr bwMode="auto">
          <a:xfrm rot="20647656">
            <a:off x="1471613" y="3282950"/>
            <a:ext cx="4076700" cy="19494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5" name="Text Box 173"/>
          <p:cNvSpPr txBox="1">
            <a:spLocks noChangeArrowheads="1"/>
          </p:cNvSpPr>
          <p:nvPr/>
        </p:nvSpPr>
        <p:spPr bwMode="auto">
          <a:xfrm>
            <a:off x="5248274" y="5553075"/>
            <a:ext cx="6684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dirty="0">
                <a:latin typeface="Times New Roman" panose="02020603050405020304" pitchFamily="18" charset="0"/>
              </a:rPr>
              <a:t>Dodati kružnice zakrivljenosti u tjemenima elipse.</a:t>
            </a:r>
            <a:endParaRPr lang="en-GB" altLang="sr-Latn-R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46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 animBg="1"/>
      <p:bldP spid="24" grpId="0" animBg="1"/>
      <p:bldP spid="36" grpId="0" animBg="1"/>
      <p:bldP spid="43" grpId="0" autoUpdateAnimBg="0"/>
      <p:bldP spid="44" grpId="0" animBg="1"/>
      <p:bldP spid="48" grpId="0" animBg="1"/>
      <p:bldP spid="55" grpId="0" autoUpdateAnimBg="0"/>
      <p:bldP spid="56" grpId="0" animBg="1"/>
      <p:bldP spid="60" grpId="0" animBg="1"/>
      <p:bldP spid="64" grpId="0" animBg="1"/>
      <p:bldP spid="6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70" name="Oval 166"/>
          <p:cNvSpPr>
            <a:spLocks noChangeArrowheads="1"/>
          </p:cNvSpPr>
          <p:nvPr/>
        </p:nvSpPr>
        <p:spPr bwMode="auto">
          <a:xfrm rot="-722776">
            <a:off x="5853114" y="4175126"/>
            <a:ext cx="3063875" cy="13684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>
          <a:xfrm>
            <a:off x="2071689" y="293688"/>
            <a:ext cx="5286375" cy="457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hr-HR" altLang="sr-Latn-RS" sz="2400" b="1" dirty="0" err="1">
                <a:solidFill>
                  <a:srgbClr val="6600CC"/>
                </a:solidFill>
              </a:rPr>
              <a:t>Kosoaksonometrijska</a:t>
            </a:r>
            <a:r>
              <a:rPr lang="hr-HR" altLang="sr-Latn-RS" sz="2400" b="1" dirty="0">
                <a:solidFill>
                  <a:srgbClr val="6600CC"/>
                </a:solidFill>
              </a:rPr>
              <a:t> slika stošca - izometrija</a:t>
            </a:r>
            <a:endParaRPr lang="en-GB" altLang="sr-Latn-RS" sz="2400" b="1" dirty="0">
              <a:solidFill>
                <a:srgbClr val="6600CC"/>
              </a:solidFill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7000875" y="990600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z</a:t>
            </a:r>
            <a:endParaRPr lang="en-GB" altLang="sr-Latn-RS"/>
          </a:p>
        </p:txBody>
      </p:sp>
      <p:sp>
        <p:nvSpPr>
          <p:cNvPr id="13318" name="Line 14"/>
          <p:cNvSpPr>
            <a:spLocks noChangeShapeType="1"/>
          </p:cNvSpPr>
          <p:nvPr/>
        </p:nvSpPr>
        <p:spPr bwMode="auto">
          <a:xfrm>
            <a:off x="7096126" y="10858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19" name="Line 15"/>
          <p:cNvSpPr>
            <a:spLocks noChangeShapeType="1"/>
          </p:cNvSpPr>
          <p:nvPr/>
        </p:nvSpPr>
        <p:spPr bwMode="auto">
          <a:xfrm flipV="1">
            <a:off x="6934200" y="962026"/>
            <a:ext cx="0" cy="263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0" name="Line 16"/>
          <p:cNvSpPr>
            <a:spLocks noChangeShapeType="1"/>
          </p:cNvSpPr>
          <p:nvPr/>
        </p:nvSpPr>
        <p:spPr bwMode="auto">
          <a:xfrm>
            <a:off x="6791325" y="3540126"/>
            <a:ext cx="3265488" cy="65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1" name="Line 17"/>
          <p:cNvSpPr>
            <a:spLocks noChangeShapeType="1"/>
          </p:cNvSpPr>
          <p:nvPr/>
        </p:nvSpPr>
        <p:spPr bwMode="auto">
          <a:xfrm flipH="1">
            <a:off x="5191126" y="3511551"/>
            <a:ext cx="1819275" cy="133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2" name="Text Box 18"/>
          <p:cNvSpPr txBox="1">
            <a:spLocks noChangeArrowheads="1"/>
          </p:cNvSpPr>
          <p:nvPr/>
        </p:nvSpPr>
        <p:spPr bwMode="auto">
          <a:xfrm>
            <a:off x="9915525" y="34861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5000625" y="4368801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3324" name="Line 20"/>
          <p:cNvSpPr>
            <a:spLocks noChangeShapeType="1"/>
          </p:cNvSpPr>
          <p:nvPr/>
        </p:nvSpPr>
        <p:spPr bwMode="auto">
          <a:xfrm>
            <a:off x="5086351" y="44640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5" name="Line 21"/>
          <p:cNvSpPr>
            <a:spLocks noChangeShapeType="1"/>
          </p:cNvSpPr>
          <p:nvPr/>
        </p:nvSpPr>
        <p:spPr bwMode="auto">
          <a:xfrm>
            <a:off x="10020301" y="35623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6" name="Line 29"/>
          <p:cNvSpPr>
            <a:spLocks noChangeShapeType="1"/>
          </p:cNvSpPr>
          <p:nvPr/>
        </p:nvSpPr>
        <p:spPr bwMode="auto">
          <a:xfrm flipV="1">
            <a:off x="8659813" y="162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7" name="Line 30"/>
          <p:cNvSpPr>
            <a:spLocks noChangeShapeType="1"/>
          </p:cNvSpPr>
          <p:nvPr/>
        </p:nvSpPr>
        <p:spPr bwMode="auto">
          <a:xfrm flipV="1">
            <a:off x="7367588" y="2295526"/>
            <a:ext cx="0" cy="254317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8" name="Line 31"/>
          <p:cNvSpPr>
            <a:spLocks noChangeShapeType="1"/>
          </p:cNvSpPr>
          <p:nvPr/>
        </p:nvSpPr>
        <p:spPr bwMode="auto">
          <a:xfrm flipV="1">
            <a:off x="7370763" y="1601789"/>
            <a:ext cx="1306512" cy="687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29" name="Oval 32"/>
          <p:cNvSpPr>
            <a:spLocks noChangeArrowheads="1"/>
          </p:cNvSpPr>
          <p:nvPr/>
        </p:nvSpPr>
        <p:spPr bwMode="auto">
          <a:xfrm>
            <a:off x="7324725" y="2239963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30" name="Oval 33"/>
          <p:cNvSpPr>
            <a:spLocks noChangeArrowheads="1"/>
          </p:cNvSpPr>
          <p:nvPr/>
        </p:nvSpPr>
        <p:spPr bwMode="auto">
          <a:xfrm>
            <a:off x="8607425" y="15763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31" name="Text Box 34"/>
          <p:cNvSpPr txBox="1">
            <a:spLocks noChangeArrowheads="1"/>
          </p:cNvSpPr>
          <p:nvPr/>
        </p:nvSpPr>
        <p:spPr bwMode="auto">
          <a:xfrm>
            <a:off x="8651876" y="1338263"/>
            <a:ext cx="500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3332" name="Line 35"/>
          <p:cNvSpPr>
            <a:spLocks noChangeShapeType="1"/>
          </p:cNvSpPr>
          <p:nvPr/>
        </p:nvSpPr>
        <p:spPr bwMode="auto">
          <a:xfrm>
            <a:off x="7339014" y="1895475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3" name="Line 36"/>
          <p:cNvSpPr>
            <a:spLocks noChangeShapeType="1"/>
          </p:cNvSpPr>
          <p:nvPr/>
        </p:nvSpPr>
        <p:spPr bwMode="auto">
          <a:xfrm>
            <a:off x="8780464" y="13906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4" name="Text Box 37"/>
          <p:cNvSpPr txBox="1">
            <a:spLocks noChangeArrowheads="1"/>
          </p:cNvSpPr>
          <p:nvPr/>
        </p:nvSpPr>
        <p:spPr bwMode="auto">
          <a:xfrm>
            <a:off x="7210426" y="1847851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</a:t>
            </a:r>
            <a:endParaRPr lang="en-GB" altLang="sr-Latn-RS" sz="1800"/>
          </a:p>
        </p:txBody>
      </p:sp>
      <p:sp>
        <p:nvSpPr>
          <p:cNvPr id="13335" name="Line 40"/>
          <p:cNvSpPr>
            <a:spLocks noChangeShapeType="1"/>
          </p:cNvSpPr>
          <p:nvPr/>
        </p:nvSpPr>
        <p:spPr bwMode="auto">
          <a:xfrm>
            <a:off x="1905000" y="2581275"/>
            <a:ext cx="257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6" name="Line 41"/>
          <p:cNvSpPr>
            <a:spLocks noChangeShapeType="1"/>
          </p:cNvSpPr>
          <p:nvPr/>
        </p:nvSpPr>
        <p:spPr bwMode="auto">
          <a:xfrm rot="5400000">
            <a:off x="895350" y="2466975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7" name="Line 42"/>
          <p:cNvSpPr>
            <a:spLocks noChangeShapeType="1"/>
          </p:cNvSpPr>
          <p:nvPr/>
        </p:nvSpPr>
        <p:spPr bwMode="auto">
          <a:xfrm rot="5400000">
            <a:off x="2538413" y="1957388"/>
            <a:ext cx="12477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8" name="Line 43"/>
          <p:cNvSpPr>
            <a:spLocks noChangeShapeType="1"/>
          </p:cNvSpPr>
          <p:nvPr/>
        </p:nvSpPr>
        <p:spPr bwMode="auto">
          <a:xfrm>
            <a:off x="3162300" y="2581276"/>
            <a:ext cx="0" cy="14144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9" name="Line 44"/>
          <p:cNvSpPr>
            <a:spLocks noChangeShapeType="1"/>
          </p:cNvSpPr>
          <p:nvPr/>
        </p:nvSpPr>
        <p:spPr bwMode="auto">
          <a:xfrm rot="-5400000">
            <a:off x="3156744" y="2705894"/>
            <a:ext cx="0" cy="13382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40" name="Text Box 45"/>
          <p:cNvSpPr txBox="1">
            <a:spLocks noChangeArrowheads="1"/>
          </p:cNvSpPr>
          <p:nvPr/>
        </p:nvSpPr>
        <p:spPr bwMode="auto">
          <a:xfrm>
            <a:off x="1928813" y="3657601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3341" name="Text Box 46"/>
          <p:cNvSpPr txBox="1">
            <a:spLocks noChangeArrowheads="1"/>
          </p:cNvSpPr>
          <p:nvPr/>
        </p:nvSpPr>
        <p:spPr bwMode="auto">
          <a:xfrm>
            <a:off x="1924051" y="995363"/>
            <a:ext cx="390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z</a:t>
            </a:r>
            <a:endParaRPr lang="en-GB" altLang="sr-Latn-RS" sz="1800"/>
          </a:p>
        </p:txBody>
      </p:sp>
      <p:sp>
        <p:nvSpPr>
          <p:cNvPr id="13342" name="Text Box 47"/>
          <p:cNvSpPr txBox="1">
            <a:spLocks noChangeArrowheads="1"/>
          </p:cNvSpPr>
          <p:nvPr/>
        </p:nvSpPr>
        <p:spPr bwMode="auto">
          <a:xfrm>
            <a:off x="4276726" y="2209801"/>
            <a:ext cx="271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3343" name="Oval 48"/>
          <p:cNvSpPr>
            <a:spLocks noChangeArrowheads="1"/>
          </p:cNvSpPr>
          <p:nvPr/>
        </p:nvSpPr>
        <p:spPr bwMode="auto">
          <a:xfrm>
            <a:off x="3114675" y="33289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44" name="Oval 49"/>
          <p:cNvSpPr>
            <a:spLocks noChangeArrowheads="1"/>
          </p:cNvSpPr>
          <p:nvPr/>
        </p:nvSpPr>
        <p:spPr bwMode="auto">
          <a:xfrm>
            <a:off x="3114675" y="12334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45" name="Text Box 50"/>
          <p:cNvSpPr txBox="1">
            <a:spLocks noChangeArrowheads="1"/>
          </p:cNvSpPr>
          <p:nvPr/>
        </p:nvSpPr>
        <p:spPr bwMode="auto">
          <a:xfrm>
            <a:off x="3271839" y="1133476"/>
            <a:ext cx="600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3346" name="Text Box 51"/>
          <p:cNvSpPr txBox="1">
            <a:spLocks noChangeArrowheads="1"/>
          </p:cNvSpPr>
          <p:nvPr/>
        </p:nvSpPr>
        <p:spPr bwMode="auto">
          <a:xfrm>
            <a:off x="2857500" y="2981326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S’=V’</a:t>
            </a:r>
            <a:endParaRPr lang="en-GB" altLang="sr-Latn-RS" sz="1800"/>
          </a:p>
        </p:txBody>
      </p:sp>
      <p:sp>
        <p:nvSpPr>
          <p:cNvPr id="13347" name="Oval 52"/>
          <p:cNvSpPr>
            <a:spLocks noChangeArrowheads="1"/>
          </p:cNvSpPr>
          <p:nvPr/>
        </p:nvSpPr>
        <p:spPr bwMode="auto">
          <a:xfrm>
            <a:off x="2566988" y="2778125"/>
            <a:ext cx="1193800" cy="1193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48" name="Line 53"/>
          <p:cNvSpPr>
            <a:spLocks noChangeShapeType="1"/>
          </p:cNvSpPr>
          <p:nvPr/>
        </p:nvSpPr>
        <p:spPr bwMode="auto">
          <a:xfrm flipH="1">
            <a:off x="2562226" y="1316039"/>
            <a:ext cx="569913" cy="1260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49" name="Line 54"/>
          <p:cNvSpPr>
            <a:spLocks noChangeShapeType="1"/>
          </p:cNvSpPr>
          <p:nvPr/>
        </p:nvSpPr>
        <p:spPr bwMode="auto">
          <a:xfrm>
            <a:off x="3192464" y="1312864"/>
            <a:ext cx="574675" cy="127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50" name="Line 55"/>
          <p:cNvSpPr>
            <a:spLocks noChangeShapeType="1"/>
          </p:cNvSpPr>
          <p:nvPr/>
        </p:nvSpPr>
        <p:spPr bwMode="auto">
          <a:xfrm>
            <a:off x="2566988" y="2576513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51" name="Line 56"/>
          <p:cNvSpPr>
            <a:spLocks noChangeShapeType="1"/>
          </p:cNvSpPr>
          <p:nvPr/>
        </p:nvSpPr>
        <p:spPr bwMode="auto">
          <a:xfrm>
            <a:off x="3762375" y="259080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52" name="Oval 57"/>
          <p:cNvSpPr>
            <a:spLocks noChangeArrowheads="1"/>
          </p:cNvSpPr>
          <p:nvPr/>
        </p:nvSpPr>
        <p:spPr bwMode="auto">
          <a:xfrm>
            <a:off x="3114675" y="2543175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53" name="Text Box 58"/>
          <p:cNvSpPr txBox="1">
            <a:spLocks noChangeArrowheads="1"/>
          </p:cNvSpPr>
          <p:nvPr/>
        </p:nvSpPr>
        <p:spPr bwMode="auto">
          <a:xfrm>
            <a:off x="3195639" y="2195513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 dirty="0"/>
              <a:t>S”</a:t>
            </a:r>
            <a:endParaRPr lang="en-GB" altLang="sr-Latn-RS" sz="1800" dirty="0"/>
          </a:p>
        </p:txBody>
      </p:sp>
      <p:sp>
        <p:nvSpPr>
          <p:cNvPr id="13354" name="Text Box 59"/>
          <p:cNvSpPr txBox="1">
            <a:spLocks noChangeArrowheads="1"/>
          </p:cNvSpPr>
          <p:nvPr/>
        </p:nvSpPr>
        <p:spPr bwMode="auto">
          <a:xfrm>
            <a:off x="1943101" y="2543176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O</a:t>
            </a:r>
            <a:endParaRPr lang="en-GB" altLang="sr-Latn-RS" sz="1800"/>
          </a:p>
        </p:txBody>
      </p:sp>
      <p:sp>
        <p:nvSpPr>
          <p:cNvPr id="13358" name="Line 113"/>
          <p:cNvSpPr>
            <a:spLocks noChangeShapeType="1"/>
          </p:cNvSpPr>
          <p:nvPr/>
        </p:nvSpPr>
        <p:spPr bwMode="auto">
          <a:xfrm flipH="1">
            <a:off x="7791450" y="3721100"/>
            <a:ext cx="190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59" name="Line 114"/>
          <p:cNvSpPr>
            <a:spLocks noChangeShapeType="1"/>
          </p:cNvSpPr>
          <p:nvPr/>
        </p:nvSpPr>
        <p:spPr bwMode="auto">
          <a:xfrm flipH="1">
            <a:off x="6399214" y="3917950"/>
            <a:ext cx="2255837" cy="1652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0" name="Text Box 118"/>
          <p:cNvSpPr txBox="1">
            <a:spLocks noChangeArrowheads="1"/>
          </p:cNvSpPr>
          <p:nvPr/>
        </p:nvSpPr>
        <p:spPr bwMode="auto">
          <a:xfrm>
            <a:off x="7035800" y="4546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</a:t>
            </a:r>
            <a:endParaRPr lang="en-GB" altLang="sr-Latn-RS"/>
          </a:p>
        </p:txBody>
      </p:sp>
      <p:sp>
        <p:nvSpPr>
          <p:cNvPr id="13361" name="Line 119"/>
          <p:cNvSpPr>
            <a:spLocks noChangeShapeType="1"/>
          </p:cNvSpPr>
          <p:nvPr/>
        </p:nvSpPr>
        <p:spPr bwMode="auto">
          <a:xfrm>
            <a:off x="7150100" y="4591050"/>
            <a:ext cx="88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2" name="Line 120"/>
          <p:cNvSpPr>
            <a:spLocks noChangeShapeType="1"/>
          </p:cNvSpPr>
          <p:nvPr/>
        </p:nvSpPr>
        <p:spPr bwMode="auto">
          <a:xfrm>
            <a:off x="6203951" y="4632325"/>
            <a:ext cx="2347913" cy="465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3" name="Oval 117"/>
          <p:cNvSpPr>
            <a:spLocks noChangeArrowheads="1"/>
          </p:cNvSpPr>
          <p:nvPr/>
        </p:nvSpPr>
        <p:spPr bwMode="auto">
          <a:xfrm>
            <a:off x="7316788" y="48148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3364" name="Line 124"/>
          <p:cNvSpPr>
            <a:spLocks noChangeShapeType="1"/>
          </p:cNvSpPr>
          <p:nvPr/>
        </p:nvSpPr>
        <p:spPr bwMode="auto">
          <a:xfrm>
            <a:off x="6391275" y="5543551"/>
            <a:ext cx="3810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5" name="Line 125"/>
          <p:cNvSpPr>
            <a:spLocks noChangeShapeType="1"/>
          </p:cNvSpPr>
          <p:nvPr/>
        </p:nvSpPr>
        <p:spPr bwMode="auto">
          <a:xfrm>
            <a:off x="6178551" y="55165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6" name="Line 126"/>
          <p:cNvSpPr>
            <a:spLocks noChangeShapeType="1"/>
          </p:cNvSpPr>
          <p:nvPr/>
        </p:nvSpPr>
        <p:spPr bwMode="auto">
          <a:xfrm>
            <a:off x="8096251" y="41068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7" name="Line 127"/>
          <p:cNvSpPr>
            <a:spLocks noChangeShapeType="1"/>
          </p:cNvSpPr>
          <p:nvPr/>
        </p:nvSpPr>
        <p:spPr bwMode="auto">
          <a:xfrm flipH="1">
            <a:off x="8329614" y="496252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8" name="Line 128"/>
          <p:cNvSpPr>
            <a:spLocks noChangeShapeType="1"/>
          </p:cNvSpPr>
          <p:nvPr/>
        </p:nvSpPr>
        <p:spPr bwMode="auto">
          <a:xfrm flipH="1">
            <a:off x="5991226" y="448627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1636" name="Oval 132"/>
          <p:cNvSpPr>
            <a:spLocks noChangeArrowheads="1"/>
          </p:cNvSpPr>
          <p:nvPr/>
        </p:nvSpPr>
        <p:spPr bwMode="auto">
          <a:xfrm>
            <a:off x="6181726" y="3671889"/>
            <a:ext cx="2390775" cy="2390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1639" name="Line 135"/>
          <p:cNvSpPr>
            <a:spLocks noChangeShapeType="1"/>
          </p:cNvSpPr>
          <p:nvPr/>
        </p:nvSpPr>
        <p:spPr bwMode="auto">
          <a:xfrm rot="-5400000">
            <a:off x="6648451" y="5334001"/>
            <a:ext cx="1185863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1646" name="Arc 142"/>
          <p:cNvSpPr>
            <a:spLocks/>
          </p:cNvSpPr>
          <p:nvPr/>
        </p:nvSpPr>
        <p:spPr bwMode="auto">
          <a:xfrm>
            <a:off x="5845175" y="4686300"/>
            <a:ext cx="2046288" cy="1735138"/>
          </a:xfrm>
          <a:custGeom>
            <a:avLst/>
            <a:gdLst>
              <a:gd name="T0" fmla="*/ 0 w 39648"/>
              <a:gd name="T1" fmla="*/ 505904 h 33382"/>
              <a:gd name="T2" fmla="*/ 1865803 w 39648"/>
              <a:gd name="T3" fmla="*/ 1735138 h 33382"/>
              <a:gd name="T4" fmla="*/ 931482 w 39648"/>
              <a:gd name="T5" fmla="*/ 1122730 h 33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48" h="33382" fill="none" extrusionOk="0">
                <a:moveTo>
                  <a:pt x="-1" y="9732"/>
                </a:moveTo>
                <a:cubicBezTo>
                  <a:pt x="3994" y="3657"/>
                  <a:pt x="10777" y="-1"/>
                  <a:pt x="18048" y="0"/>
                </a:cubicBezTo>
                <a:cubicBezTo>
                  <a:pt x="29977" y="0"/>
                  <a:pt x="39648" y="9670"/>
                  <a:pt x="39648" y="21600"/>
                </a:cubicBezTo>
                <a:cubicBezTo>
                  <a:pt x="39648" y="25783"/>
                  <a:pt x="38433" y="29876"/>
                  <a:pt x="36151" y="33382"/>
                </a:cubicBezTo>
              </a:path>
              <a:path w="39648" h="33382" stroke="0" extrusionOk="0">
                <a:moveTo>
                  <a:pt x="-1" y="9732"/>
                </a:moveTo>
                <a:cubicBezTo>
                  <a:pt x="3994" y="3657"/>
                  <a:pt x="10777" y="-1"/>
                  <a:pt x="18048" y="0"/>
                </a:cubicBezTo>
                <a:cubicBezTo>
                  <a:pt x="29977" y="0"/>
                  <a:pt x="39648" y="9670"/>
                  <a:pt x="39648" y="21600"/>
                </a:cubicBezTo>
                <a:cubicBezTo>
                  <a:pt x="39648" y="25783"/>
                  <a:pt x="38433" y="29876"/>
                  <a:pt x="36151" y="33382"/>
                </a:cubicBezTo>
                <a:lnTo>
                  <a:pt x="18048" y="21600"/>
                </a:lnTo>
                <a:lnTo>
                  <a:pt x="-1" y="973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1648" name="Group 144"/>
          <p:cNvGrpSpPr>
            <a:grpSpLocks/>
          </p:cNvGrpSpPr>
          <p:nvPr/>
        </p:nvGrpSpPr>
        <p:grpSpPr bwMode="auto">
          <a:xfrm>
            <a:off x="5842001" y="5191126"/>
            <a:ext cx="1865313" cy="1228725"/>
            <a:chOff x="2720" y="3270"/>
            <a:chExt cx="1175" cy="774"/>
          </a:xfrm>
        </p:grpSpPr>
        <p:sp>
          <p:nvSpPr>
            <p:cNvPr id="13393" name="Line 136"/>
            <p:cNvSpPr>
              <a:spLocks noChangeShapeType="1"/>
            </p:cNvSpPr>
            <p:nvPr/>
          </p:nvSpPr>
          <p:spPr bwMode="auto">
            <a:xfrm>
              <a:off x="2720" y="3270"/>
              <a:ext cx="1175" cy="7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94" name="Line 143"/>
            <p:cNvSpPr>
              <a:spLocks noChangeShapeType="1"/>
            </p:cNvSpPr>
            <p:nvPr/>
          </p:nvSpPr>
          <p:spPr bwMode="auto">
            <a:xfrm flipH="1">
              <a:off x="3306" y="3648"/>
              <a:ext cx="2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1651" name="Group 147"/>
          <p:cNvGrpSpPr>
            <a:grpSpLocks/>
          </p:cNvGrpSpPr>
          <p:nvPr/>
        </p:nvGrpSpPr>
        <p:grpSpPr bwMode="auto">
          <a:xfrm>
            <a:off x="5407026" y="4038600"/>
            <a:ext cx="3908425" cy="2381250"/>
            <a:chOff x="2446" y="2544"/>
            <a:chExt cx="2462" cy="1500"/>
          </a:xfrm>
        </p:grpSpPr>
        <p:sp>
          <p:nvSpPr>
            <p:cNvPr id="13391" name="Line 145"/>
            <p:cNvSpPr>
              <a:spLocks noChangeShapeType="1"/>
            </p:cNvSpPr>
            <p:nvPr/>
          </p:nvSpPr>
          <p:spPr bwMode="auto">
            <a:xfrm flipV="1">
              <a:off x="2446" y="2787"/>
              <a:ext cx="2462" cy="543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92" name="Line 146"/>
            <p:cNvSpPr>
              <a:spLocks noChangeShapeType="1"/>
            </p:cNvSpPr>
            <p:nvPr/>
          </p:nvSpPr>
          <p:spPr bwMode="auto">
            <a:xfrm>
              <a:off x="3567" y="2544"/>
              <a:ext cx="327" cy="15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21652" name="Line 148"/>
          <p:cNvSpPr>
            <a:spLocks noChangeShapeType="1"/>
          </p:cNvSpPr>
          <p:nvPr/>
        </p:nvSpPr>
        <p:spPr bwMode="auto">
          <a:xfrm>
            <a:off x="6424613" y="5572126"/>
            <a:ext cx="1281112" cy="8477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1656" name="Group 152"/>
          <p:cNvGrpSpPr>
            <a:grpSpLocks/>
          </p:cNvGrpSpPr>
          <p:nvPr/>
        </p:nvGrpSpPr>
        <p:grpSpPr bwMode="auto">
          <a:xfrm>
            <a:off x="7689850" y="4057651"/>
            <a:ext cx="1568450" cy="1273175"/>
            <a:chOff x="3884" y="2556"/>
            <a:chExt cx="988" cy="802"/>
          </a:xfrm>
        </p:grpSpPr>
        <p:sp>
          <p:nvSpPr>
            <p:cNvPr id="13388" name="Line 149"/>
            <p:cNvSpPr>
              <a:spLocks noChangeShapeType="1"/>
            </p:cNvSpPr>
            <p:nvPr/>
          </p:nvSpPr>
          <p:spPr bwMode="auto">
            <a:xfrm rot="-2780912">
              <a:off x="3753" y="2687"/>
              <a:ext cx="802" cy="539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89" name="Oval 150"/>
            <p:cNvSpPr>
              <a:spLocks noChangeArrowheads="1"/>
            </p:cNvSpPr>
            <p:nvPr/>
          </p:nvSpPr>
          <p:spPr bwMode="auto">
            <a:xfrm>
              <a:off x="4599" y="2826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3390" name="Text Box 151"/>
            <p:cNvSpPr txBox="1">
              <a:spLocks noChangeArrowheads="1"/>
            </p:cNvSpPr>
            <p:nvPr/>
          </p:nvSpPr>
          <p:spPr bwMode="auto">
            <a:xfrm>
              <a:off x="4647" y="2835"/>
              <a:ext cx="22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B</a:t>
              </a:r>
              <a:endParaRPr lang="en-GB" altLang="sr-Latn-RS"/>
            </a:p>
          </p:txBody>
        </p:sp>
      </p:grpSp>
      <p:grpSp>
        <p:nvGrpSpPr>
          <p:cNvPr id="21662" name="Group 158"/>
          <p:cNvGrpSpPr>
            <a:grpSpLocks/>
          </p:cNvGrpSpPr>
          <p:nvPr/>
        </p:nvGrpSpPr>
        <p:grpSpPr bwMode="auto">
          <a:xfrm>
            <a:off x="5591176" y="5143500"/>
            <a:ext cx="322263" cy="355600"/>
            <a:chOff x="2547" y="3240"/>
            <a:chExt cx="203" cy="224"/>
          </a:xfrm>
        </p:grpSpPr>
        <p:sp>
          <p:nvSpPr>
            <p:cNvPr id="13386" name="Oval 156"/>
            <p:cNvSpPr>
              <a:spLocks noChangeArrowheads="1"/>
            </p:cNvSpPr>
            <p:nvPr/>
          </p:nvSpPr>
          <p:spPr bwMode="auto">
            <a:xfrm>
              <a:off x="2700" y="3240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3387" name="Text Box 157"/>
            <p:cNvSpPr txBox="1">
              <a:spLocks noChangeArrowheads="1"/>
            </p:cNvSpPr>
            <p:nvPr/>
          </p:nvSpPr>
          <p:spPr bwMode="auto">
            <a:xfrm>
              <a:off x="2547" y="3252"/>
              <a:ext cx="1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A</a:t>
              </a:r>
              <a:endParaRPr lang="en-GB" altLang="sr-Latn-RS"/>
            </a:p>
          </p:txBody>
        </p:sp>
      </p:grpSp>
      <p:sp>
        <p:nvSpPr>
          <p:cNvPr id="21663" name="Line 159"/>
          <p:cNvSpPr>
            <a:spLocks noChangeShapeType="1"/>
          </p:cNvSpPr>
          <p:nvPr/>
        </p:nvSpPr>
        <p:spPr bwMode="auto">
          <a:xfrm>
            <a:off x="5848351" y="5195889"/>
            <a:ext cx="561975" cy="371475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6891338" y="3876675"/>
            <a:ext cx="671512" cy="846138"/>
            <a:chOff x="3381" y="2442"/>
            <a:chExt cx="423" cy="533"/>
          </a:xfrm>
        </p:grpSpPr>
        <p:sp>
          <p:nvSpPr>
            <p:cNvPr id="13383" name="Line 160"/>
            <p:cNvSpPr>
              <a:spLocks noChangeShapeType="1"/>
            </p:cNvSpPr>
            <p:nvPr/>
          </p:nvSpPr>
          <p:spPr bwMode="auto">
            <a:xfrm rot="2502954">
              <a:off x="3458" y="2723"/>
              <a:ext cx="346" cy="252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84" name="Oval 154"/>
            <p:cNvSpPr>
              <a:spLocks noChangeArrowheads="1"/>
            </p:cNvSpPr>
            <p:nvPr/>
          </p:nvSpPr>
          <p:spPr bwMode="auto">
            <a:xfrm>
              <a:off x="3561" y="2616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3385" name="Text Box 161"/>
            <p:cNvSpPr txBox="1">
              <a:spLocks noChangeArrowheads="1"/>
            </p:cNvSpPr>
            <p:nvPr/>
          </p:nvSpPr>
          <p:spPr bwMode="auto">
            <a:xfrm>
              <a:off x="3381" y="2442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C</a:t>
              </a:r>
              <a:endParaRPr lang="en-GB" altLang="sr-Latn-RS"/>
            </a:p>
          </p:txBody>
        </p:sp>
      </p:grpSp>
      <p:grpSp>
        <p:nvGrpSpPr>
          <p:cNvPr id="21669" name="Group 165"/>
          <p:cNvGrpSpPr>
            <a:grpSpLocks/>
          </p:cNvGrpSpPr>
          <p:nvPr/>
        </p:nvGrpSpPr>
        <p:grpSpPr bwMode="auto">
          <a:xfrm>
            <a:off x="7286626" y="5491164"/>
            <a:ext cx="347663" cy="403225"/>
            <a:chOff x="3630" y="3459"/>
            <a:chExt cx="219" cy="254"/>
          </a:xfrm>
        </p:grpSpPr>
        <p:sp>
          <p:nvSpPr>
            <p:cNvPr id="13381" name="Oval 155"/>
            <p:cNvSpPr>
              <a:spLocks noChangeArrowheads="1"/>
            </p:cNvSpPr>
            <p:nvPr/>
          </p:nvSpPr>
          <p:spPr bwMode="auto">
            <a:xfrm>
              <a:off x="3744" y="3459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3382" name="Text Box 164"/>
            <p:cNvSpPr txBox="1">
              <a:spLocks noChangeArrowheads="1"/>
            </p:cNvSpPr>
            <p:nvPr/>
          </p:nvSpPr>
          <p:spPr bwMode="auto">
            <a:xfrm>
              <a:off x="3630" y="3501"/>
              <a:ext cx="2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D</a:t>
              </a:r>
              <a:endParaRPr lang="en-GB" altLang="sr-Latn-RS"/>
            </a:p>
          </p:txBody>
        </p:sp>
      </p:grpSp>
      <p:sp>
        <p:nvSpPr>
          <p:cNvPr id="2" name="Text Box 58">
            <a:extLst>
              <a:ext uri="{FF2B5EF4-FFF2-40B4-BE49-F238E27FC236}">
                <a16:creationId xmlns:a16="http://schemas.microsoft.com/office/drawing/2014/main" id="{9135BA69-E66C-EF30-B255-004225D08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399" y="3338513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 dirty="0"/>
              <a:t>r</a:t>
            </a:r>
            <a:endParaRPr lang="en-GB" altLang="sr-Latn-RS" sz="1800" dirty="0"/>
          </a:p>
        </p:txBody>
      </p:sp>
      <p:sp>
        <p:nvSpPr>
          <p:cNvPr id="3" name="Text Box 58">
            <a:extLst>
              <a:ext uri="{FF2B5EF4-FFF2-40B4-BE49-F238E27FC236}">
                <a16:creationId xmlns:a16="http://schemas.microsoft.com/office/drawing/2014/main" id="{061D1FCC-32AE-3EE7-ACC5-3AC414784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7597" y="4680586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 dirty="0"/>
              <a:t>r</a:t>
            </a:r>
            <a:endParaRPr lang="en-GB" altLang="sr-Latn-RS" sz="1800" dirty="0"/>
          </a:p>
        </p:txBody>
      </p:sp>
      <p:sp>
        <p:nvSpPr>
          <p:cNvPr id="4" name="Text Box 58">
            <a:extLst>
              <a:ext uri="{FF2B5EF4-FFF2-40B4-BE49-F238E27FC236}">
                <a16:creationId xmlns:a16="http://schemas.microsoft.com/office/drawing/2014/main" id="{2011E768-6172-3134-2667-FF7EE0C07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4707" y="4201160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 dirty="0"/>
              <a:t>r</a:t>
            </a:r>
            <a:endParaRPr lang="en-GB" altLang="sr-Latn-RS" sz="1800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594E72CF-9D85-38E1-1D4B-B9691F644AA6}"/>
              </a:ext>
            </a:extLst>
          </p:cNvPr>
          <p:cNvSpPr txBox="1"/>
          <p:nvPr/>
        </p:nvSpPr>
        <p:spPr>
          <a:xfrm>
            <a:off x="745068" y="5047298"/>
            <a:ext cx="353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Konjugirani promjeri elipse paralelni su s koordinatnim osima.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70" grpId="0" animBg="1"/>
      <p:bldP spid="21636" grpId="0" animBg="1"/>
      <p:bldP spid="21639" grpId="0" animBg="1"/>
      <p:bldP spid="21646" grpId="0" animBg="1"/>
      <p:bldP spid="21652" grpId="0" animBg="1"/>
      <p:bldP spid="216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 rot="-722776">
            <a:off x="5853114" y="4175126"/>
            <a:ext cx="3063875" cy="13684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071689" y="293688"/>
            <a:ext cx="5286375" cy="457200"/>
          </a:xfrm>
        </p:spPr>
        <p:txBody>
          <a:bodyPr/>
          <a:lstStyle/>
          <a:p>
            <a:pPr algn="l" eaLnBrk="1" hangingPunct="1"/>
            <a:r>
              <a:rPr lang="hr-HR" altLang="sr-Latn-RS" sz="2400" b="1">
                <a:solidFill>
                  <a:srgbClr val="6600CC"/>
                </a:solidFill>
              </a:rPr>
              <a:t>Kosoaksonometrijska slika stošca</a:t>
            </a:r>
            <a:endParaRPr lang="en-GB" altLang="sr-Latn-RS" sz="2400" b="1">
              <a:solidFill>
                <a:srgbClr val="6600CC"/>
              </a:solidFill>
            </a:endParaRPr>
          </a:p>
        </p:txBody>
      </p: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7000875" y="990600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z</a:t>
            </a:r>
            <a:endParaRPr lang="en-GB" altLang="sr-Latn-RS"/>
          </a:p>
        </p:txBody>
      </p:sp>
      <p:sp>
        <p:nvSpPr>
          <p:cNvPr id="14342" name="Line 12"/>
          <p:cNvSpPr>
            <a:spLocks noChangeShapeType="1"/>
          </p:cNvSpPr>
          <p:nvPr/>
        </p:nvSpPr>
        <p:spPr bwMode="auto">
          <a:xfrm>
            <a:off x="7096126" y="10858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3" name="Line 13"/>
          <p:cNvSpPr>
            <a:spLocks noChangeShapeType="1"/>
          </p:cNvSpPr>
          <p:nvPr/>
        </p:nvSpPr>
        <p:spPr bwMode="auto">
          <a:xfrm flipV="1">
            <a:off x="6934200" y="962026"/>
            <a:ext cx="0" cy="263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4" name="Line 14"/>
          <p:cNvSpPr>
            <a:spLocks noChangeShapeType="1"/>
          </p:cNvSpPr>
          <p:nvPr/>
        </p:nvSpPr>
        <p:spPr bwMode="auto">
          <a:xfrm>
            <a:off x="6791325" y="3540126"/>
            <a:ext cx="3265488" cy="65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 flipH="1">
            <a:off x="5191126" y="3511551"/>
            <a:ext cx="1819275" cy="133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6" name="Text Box 16"/>
          <p:cNvSpPr txBox="1">
            <a:spLocks noChangeArrowheads="1"/>
          </p:cNvSpPr>
          <p:nvPr/>
        </p:nvSpPr>
        <p:spPr bwMode="auto">
          <a:xfrm>
            <a:off x="9915525" y="34861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4347" name="Text Box 17"/>
          <p:cNvSpPr txBox="1">
            <a:spLocks noChangeArrowheads="1"/>
          </p:cNvSpPr>
          <p:nvPr/>
        </p:nvSpPr>
        <p:spPr bwMode="auto">
          <a:xfrm>
            <a:off x="5000625" y="4368801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4348" name="Line 18"/>
          <p:cNvSpPr>
            <a:spLocks noChangeShapeType="1"/>
          </p:cNvSpPr>
          <p:nvPr/>
        </p:nvSpPr>
        <p:spPr bwMode="auto">
          <a:xfrm>
            <a:off x="5086351" y="44640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9" name="Line 19"/>
          <p:cNvSpPr>
            <a:spLocks noChangeShapeType="1"/>
          </p:cNvSpPr>
          <p:nvPr/>
        </p:nvSpPr>
        <p:spPr bwMode="auto">
          <a:xfrm>
            <a:off x="10020301" y="35623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0" name="Line 20"/>
          <p:cNvSpPr>
            <a:spLocks noChangeShapeType="1"/>
          </p:cNvSpPr>
          <p:nvPr/>
        </p:nvSpPr>
        <p:spPr bwMode="auto">
          <a:xfrm flipV="1">
            <a:off x="8659813" y="162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1" name="Line 21"/>
          <p:cNvSpPr>
            <a:spLocks noChangeShapeType="1"/>
          </p:cNvSpPr>
          <p:nvPr/>
        </p:nvSpPr>
        <p:spPr bwMode="auto">
          <a:xfrm flipV="1">
            <a:off x="7367588" y="2295526"/>
            <a:ext cx="0" cy="254317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2" name="Line 22"/>
          <p:cNvSpPr>
            <a:spLocks noChangeShapeType="1"/>
          </p:cNvSpPr>
          <p:nvPr/>
        </p:nvSpPr>
        <p:spPr bwMode="auto">
          <a:xfrm flipV="1">
            <a:off x="7370763" y="1601789"/>
            <a:ext cx="1306512" cy="687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3" name="Oval 23"/>
          <p:cNvSpPr>
            <a:spLocks noChangeArrowheads="1"/>
          </p:cNvSpPr>
          <p:nvPr/>
        </p:nvSpPr>
        <p:spPr bwMode="auto">
          <a:xfrm>
            <a:off x="7324725" y="2239963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54" name="Oval 24"/>
          <p:cNvSpPr>
            <a:spLocks noChangeArrowheads="1"/>
          </p:cNvSpPr>
          <p:nvPr/>
        </p:nvSpPr>
        <p:spPr bwMode="auto">
          <a:xfrm>
            <a:off x="8607425" y="15763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55" name="Text Box 25"/>
          <p:cNvSpPr txBox="1">
            <a:spLocks noChangeArrowheads="1"/>
          </p:cNvSpPr>
          <p:nvPr/>
        </p:nvSpPr>
        <p:spPr bwMode="auto">
          <a:xfrm>
            <a:off x="8651876" y="1338263"/>
            <a:ext cx="500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4356" name="Line 26"/>
          <p:cNvSpPr>
            <a:spLocks noChangeShapeType="1"/>
          </p:cNvSpPr>
          <p:nvPr/>
        </p:nvSpPr>
        <p:spPr bwMode="auto">
          <a:xfrm>
            <a:off x="7339014" y="1895475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7" name="Line 27"/>
          <p:cNvSpPr>
            <a:spLocks noChangeShapeType="1"/>
          </p:cNvSpPr>
          <p:nvPr/>
        </p:nvSpPr>
        <p:spPr bwMode="auto">
          <a:xfrm>
            <a:off x="8780464" y="13906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58" name="Text Box 28"/>
          <p:cNvSpPr txBox="1">
            <a:spLocks noChangeArrowheads="1"/>
          </p:cNvSpPr>
          <p:nvPr/>
        </p:nvSpPr>
        <p:spPr bwMode="auto">
          <a:xfrm>
            <a:off x="7210426" y="1847851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</a:t>
            </a:r>
            <a:endParaRPr lang="en-GB" altLang="sr-Latn-RS" sz="1800"/>
          </a:p>
        </p:txBody>
      </p:sp>
      <p:sp>
        <p:nvSpPr>
          <p:cNvPr id="14359" name="Line 29"/>
          <p:cNvSpPr>
            <a:spLocks noChangeShapeType="1"/>
          </p:cNvSpPr>
          <p:nvPr/>
        </p:nvSpPr>
        <p:spPr bwMode="auto">
          <a:xfrm>
            <a:off x="1905000" y="2581275"/>
            <a:ext cx="257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0" name="Line 30"/>
          <p:cNvSpPr>
            <a:spLocks noChangeShapeType="1"/>
          </p:cNvSpPr>
          <p:nvPr/>
        </p:nvSpPr>
        <p:spPr bwMode="auto">
          <a:xfrm rot="5400000">
            <a:off x="895350" y="2466975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1" name="Line 31"/>
          <p:cNvSpPr>
            <a:spLocks noChangeShapeType="1"/>
          </p:cNvSpPr>
          <p:nvPr/>
        </p:nvSpPr>
        <p:spPr bwMode="auto">
          <a:xfrm rot="5400000">
            <a:off x="2538413" y="1957388"/>
            <a:ext cx="12477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2" name="Line 32"/>
          <p:cNvSpPr>
            <a:spLocks noChangeShapeType="1"/>
          </p:cNvSpPr>
          <p:nvPr/>
        </p:nvSpPr>
        <p:spPr bwMode="auto">
          <a:xfrm>
            <a:off x="3162300" y="2581276"/>
            <a:ext cx="0" cy="14144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3" name="Line 33"/>
          <p:cNvSpPr>
            <a:spLocks noChangeShapeType="1"/>
          </p:cNvSpPr>
          <p:nvPr/>
        </p:nvSpPr>
        <p:spPr bwMode="auto">
          <a:xfrm rot="-5400000">
            <a:off x="3156744" y="2705894"/>
            <a:ext cx="0" cy="13382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64" name="Text Box 34"/>
          <p:cNvSpPr txBox="1">
            <a:spLocks noChangeArrowheads="1"/>
          </p:cNvSpPr>
          <p:nvPr/>
        </p:nvSpPr>
        <p:spPr bwMode="auto">
          <a:xfrm>
            <a:off x="1928813" y="3657601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4365" name="Text Box 35"/>
          <p:cNvSpPr txBox="1">
            <a:spLocks noChangeArrowheads="1"/>
          </p:cNvSpPr>
          <p:nvPr/>
        </p:nvSpPr>
        <p:spPr bwMode="auto">
          <a:xfrm>
            <a:off x="1924051" y="995363"/>
            <a:ext cx="390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z</a:t>
            </a:r>
            <a:endParaRPr lang="en-GB" altLang="sr-Latn-RS" sz="1800"/>
          </a:p>
        </p:txBody>
      </p:sp>
      <p:sp>
        <p:nvSpPr>
          <p:cNvPr id="14366" name="Text Box 36"/>
          <p:cNvSpPr txBox="1">
            <a:spLocks noChangeArrowheads="1"/>
          </p:cNvSpPr>
          <p:nvPr/>
        </p:nvSpPr>
        <p:spPr bwMode="auto">
          <a:xfrm>
            <a:off x="4276726" y="2209801"/>
            <a:ext cx="271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4367" name="Oval 37"/>
          <p:cNvSpPr>
            <a:spLocks noChangeArrowheads="1"/>
          </p:cNvSpPr>
          <p:nvPr/>
        </p:nvSpPr>
        <p:spPr bwMode="auto">
          <a:xfrm>
            <a:off x="3114675" y="33289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68" name="Oval 38"/>
          <p:cNvSpPr>
            <a:spLocks noChangeArrowheads="1"/>
          </p:cNvSpPr>
          <p:nvPr/>
        </p:nvSpPr>
        <p:spPr bwMode="auto">
          <a:xfrm>
            <a:off x="3114675" y="12334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69" name="Text Box 39"/>
          <p:cNvSpPr txBox="1">
            <a:spLocks noChangeArrowheads="1"/>
          </p:cNvSpPr>
          <p:nvPr/>
        </p:nvSpPr>
        <p:spPr bwMode="auto">
          <a:xfrm>
            <a:off x="3271839" y="1133476"/>
            <a:ext cx="600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4370" name="Text Box 40"/>
          <p:cNvSpPr txBox="1">
            <a:spLocks noChangeArrowheads="1"/>
          </p:cNvSpPr>
          <p:nvPr/>
        </p:nvSpPr>
        <p:spPr bwMode="auto">
          <a:xfrm>
            <a:off x="2857500" y="2981326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S’=V’</a:t>
            </a:r>
            <a:endParaRPr lang="en-GB" altLang="sr-Latn-RS" sz="1800"/>
          </a:p>
        </p:txBody>
      </p:sp>
      <p:sp>
        <p:nvSpPr>
          <p:cNvPr id="14371" name="Oval 41"/>
          <p:cNvSpPr>
            <a:spLocks noChangeArrowheads="1"/>
          </p:cNvSpPr>
          <p:nvPr/>
        </p:nvSpPr>
        <p:spPr bwMode="auto">
          <a:xfrm>
            <a:off x="2566988" y="2778125"/>
            <a:ext cx="1193800" cy="1193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72" name="Line 42"/>
          <p:cNvSpPr>
            <a:spLocks noChangeShapeType="1"/>
          </p:cNvSpPr>
          <p:nvPr/>
        </p:nvSpPr>
        <p:spPr bwMode="auto">
          <a:xfrm flipH="1">
            <a:off x="2562226" y="1316039"/>
            <a:ext cx="569913" cy="1260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73" name="Line 43"/>
          <p:cNvSpPr>
            <a:spLocks noChangeShapeType="1"/>
          </p:cNvSpPr>
          <p:nvPr/>
        </p:nvSpPr>
        <p:spPr bwMode="auto">
          <a:xfrm>
            <a:off x="3192464" y="1312864"/>
            <a:ext cx="574675" cy="127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74" name="Line 44"/>
          <p:cNvSpPr>
            <a:spLocks noChangeShapeType="1"/>
          </p:cNvSpPr>
          <p:nvPr/>
        </p:nvSpPr>
        <p:spPr bwMode="auto">
          <a:xfrm>
            <a:off x="2566988" y="2576513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75" name="Line 45"/>
          <p:cNvSpPr>
            <a:spLocks noChangeShapeType="1"/>
          </p:cNvSpPr>
          <p:nvPr/>
        </p:nvSpPr>
        <p:spPr bwMode="auto">
          <a:xfrm>
            <a:off x="3762375" y="259080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76" name="Oval 46"/>
          <p:cNvSpPr>
            <a:spLocks noChangeArrowheads="1"/>
          </p:cNvSpPr>
          <p:nvPr/>
        </p:nvSpPr>
        <p:spPr bwMode="auto">
          <a:xfrm>
            <a:off x="3114675" y="2543175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77" name="Text Box 47"/>
          <p:cNvSpPr txBox="1">
            <a:spLocks noChangeArrowheads="1"/>
          </p:cNvSpPr>
          <p:nvPr/>
        </p:nvSpPr>
        <p:spPr bwMode="auto">
          <a:xfrm>
            <a:off x="3195639" y="2195513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S”</a:t>
            </a:r>
            <a:endParaRPr lang="en-GB" altLang="sr-Latn-RS" sz="1800"/>
          </a:p>
        </p:txBody>
      </p:sp>
      <p:sp>
        <p:nvSpPr>
          <p:cNvPr id="14378" name="Text Box 48"/>
          <p:cNvSpPr txBox="1">
            <a:spLocks noChangeArrowheads="1"/>
          </p:cNvSpPr>
          <p:nvPr/>
        </p:nvSpPr>
        <p:spPr bwMode="auto">
          <a:xfrm>
            <a:off x="1943101" y="2543176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O</a:t>
            </a:r>
            <a:endParaRPr lang="en-GB" altLang="sr-Latn-RS" sz="1800"/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7791450" y="3721100"/>
            <a:ext cx="190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2" name="Line 53"/>
          <p:cNvSpPr>
            <a:spLocks noChangeShapeType="1"/>
          </p:cNvSpPr>
          <p:nvPr/>
        </p:nvSpPr>
        <p:spPr bwMode="auto">
          <a:xfrm flipH="1">
            <a:off x="6399214" y="3917950"/>
            <a:ext cx="2255837" cy="1652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3" name="Text Box 54"/>
          <p:cNvSpPr txBox="1">
            <a:spLocks noChangeArrowheads="1"/>
          </p:cNvSpPr>
          <p:nvPr/>
        </p:nvSpPr>
        <p:spPr bwMode="auto">
          <a:xfrm>
            <a:off x="7035800" y="4546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</a:t>
            </a:r>
            <a:endParaRPr lang="en-GB" altLang="sr-Latn-RS"/>
          </a:p>
        </p:txBody>
      </p:sp>
      <p:sp>
        <p:nvSpPr>
          <p:cNvPr id="14384" name="Line 55"/>
          <p:cNvSpPr>
            <a:spLocks noChangeShapeType="1"/>
          </p:cNvSpPr>
          <p:nvPr/>
        </p:nvSpPr>
        <p:spPr bwMode="auto">
          <a:xfrm>
            <a:off x="7150100" y="4591050"/>
            <a:ext cx="88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5" name="Line 56"/>
          <p:cNvSpPr>
            <a:spLocks noChangeShapeType="1"/>
          </p:cNvSpPr>
          <p:nvPr/>
        </p:nvSpPr>
        <p:spPr bwMode="auto">
          <a:xfrm>
            <a:off x="6203951" y="4632325"/>
            <a:ext cx="2347913" cy="465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6" name="Oval 57"/>
          <p:cNvSpPr>
            <a:spLocks noChangeArrowheads="1"/>
          </p:cNvSpPr>
          <p:nvPr/>
        </p:nvSpPr>
        <p:spPr bwMode="auto">
          <a:xfrm>
            <a:off x="7316788" y="48148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87" name="Line 58"/>
          <p:cNvSpPr>
            <a:spLocks noChangeShapeType="1"/>
          </p:cNvSpPr>
          <p:nvPr/>
        </p:nvSpPr>
        <p:spPr bwMode="auto">
          <a:xfrm>
            <a:off x="6391275" y="5543551"/>
            <a:ext cx="3810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8" name="Line 59"/>
          <p:cNvSpPr>
            <a:spLocks noChangeShapeType="1"/>
          </p:cNvSpPr>
          <p:nvPr/>
        </p:nvSpPr>
        <p:spPr bwMode="auto">
          <a:xfrm>
            <a:off x="6178551" y="55165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89" name="Line 60"/>
          <p:cNvSpPr>
            <a:spLocks noChangeShapeType="1"/>
          </p:cNvSpPr>
          <p:nvPr/>
        </p:nvSpPr>
        <p:spPr bwMode="auto">
          <a:xfrm>
            <a:off x="8096251" y="41068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90" name="Line 61"/>
          <p:cNvSpPr>
            <a:spLocks noChangeShapeType="1"/>
          </p:cNvSpPr>
          <p:nvPr/>
        </p:nvSpPr>
        <p:spPr bwMode="auto">
          <a:xfrm flipH="1">
            <a:off x="8329614" y="496252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91" name="Line 62"/>
          <p:cNvSpPr>
            <a:spLocks noChangeShapeType="1"/>
          </p:cNvSpPr>
          <p:nvPr/>
        </p:nvSpPr>
        <p:spPr bwMode="auto">
          <a:xfrm flipH="1">
            <a:off x="5991226" y="448627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93" name="Oval 64"/>
          <p:cNvSpPr>
            <a:spLocks noChangeArrowheads="1"/>
          </p:cNvSpPr>
          <p:nvPr/>
        </p:nvSpPr>
        <p:spPr bwMode="auto">
          <a:xfrm>
            <a:off x="6181726" y="3671889"/>
            <a:ext cx="2390775" cy="2390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94" name="Line 67"/>
          <p:cNvSpPr>
            <a:spLocks noChangeShapeType="1"/>
          </p:cNvSpPr>
          <p:nvPr/>
        </p:nvSpPr>
        <p:spPr bwMode="auto">
          <a:xfrm rot="-5400000">
            <a:off x="6648451" y="5334001"/>
            <a:ext cx="1185863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95" name="Arc 68"/>
          <p:cNvSpPr>
            <a:spLocks/>
          </p:cNvSpPr>
          <p:nvPr/>
        </p:nvSpPr>
        <p:spPr bwMode="auto">
          <a:xfrm>
            <a:off x="5845175" y="4686300"/>
            <a:ext cx="2046288" cy="1735138"/>
          </a:xfrm>
          <a:custGeom>
            <a:avLst/>
            <a:gdLst>
              <a:gd name="T0" fmla="*/ 0 w 39648"/>
              <a:gd name="T1" fmla="*/ 505904 h 33382"/>
              <a:gd name="T2" fmla="*/ 1865803 w 39648"/>
              <a:gd name="T3" fmla="*/ 1735138 h 33382"/>
              <a:gd name="T4" fmla="*/ 931482 w 39648"/>
              <a:gd name="T5" fmla="*/ 1122730 h 333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648" h="33382" fill="none" extrusionOk="0">
                <a:moveTo>
                  <a:pt x="-1" y="9732"/>
                </a:moveTo>
                <a:cubicBezTo>
                  <a:pt x="3994" y="3657"/>
                  <a:pt x="10777" y="-1"/>
                  <a:pt x="18048" y="0"/>
                </a:cubicBezTo>
                <a:cubicBezTo>
                  <a:pt x="29977" y="0"/>
                  <a:pt x="39648" y="9670"/>
                  <a:pt x="39648" y="21600"/>
                </a:cubicBezTo>
                <a:cubicBezTo>
                  <a:pt x="39648" y="25783"/>
                  <a:pt x="38433" y="29876"/>
                  <a:pt x="36151" y="33382"/>
                </a:cubicBezTo>
              </a:path>
              <a:path w="39648" h="33382" stroke="0" extrusionOk="0">
                <a:moveTo>
                  <a:pt x="-1" y="9732"/>
                </a:moveTo>
                <a:cubicBezTo>
                  <a:pt x="3994" y="3657"/>
                  <a:pt x="10777" y="-1"/>
                  <a:pt x="18048" y="0"/>
                </a:cubicBezTo>
                <a:cubicBezTo>
                  <a:pt x="29977" y="0"/>
                  <a:pt x="39648" y="9670"/>
                  <a:pt x="39648" y="21600"/>
                </a:cubicBezTo>
                <a:cubicBezTo>
                  <a:pt x="39648" y="25783"/>
                  <a:pt x="38433" y="29876"/>
                  <a:pt x="36151" y="33382"/>
                </a:cubicBezTo>
                <a:lnTo>
                  <a:pt x="18048" y="21600"/>
                </a:lnTo>
                <a:lnTo>
                  <a:pt x="-1" y="973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4396" name="Group 69"/>
          <p:cNvGrpSpPr>
            <a:grpSpLocks/>
          </p:cNvGrpSpPr>
          <p:nvPr/>
        </p:nvGrpSpPr>
        <p:grpSpPr bwMode="auto">
          <a:xfrm>
            <a:off x="5842001" y="5191126"/>
            <a:ext cx="1865313" cy="1228725"/>
            <a:chOff x="2720" y="3270"/>
            <a:chExt cx="1175" cy="774"/>
          </a:xfrm>
        </p:grpSpPr>
        <p:sp>
          <p:nvSpPr>
            <p:cNvPr id="14433" name="Line 70"/>
            <p:cNvSpPr>
              <a:spLocks noChangeShapeType="1"/>
            </p:cNvSpPr>
            <p:nvPr/>
          </p:nvSpPr>
          <p:spPr bwMode="auto">
            <a:xfrm>
              <a:off x="2720" y="3270"/>
              <a:ext cx="1175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34" name="Line 71"/>
            <p:cNvSpPr>
              <a:spLocks noChangeShapeType="1"/>
            </p:cNvSpPr>
            <p:nvPr/>
          </p:nvSpPr>
          <p:spPr bwMode="auto">
            <a:xfrm flipH="1">
              <a:off x="3306" y="3648"/>
              <a:ext cx="20" cy="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4397" name="Group 72"/>
          <p:cNvGrpSpPr>
            <a:grpSpLocks/>
          </p:cNvGrpSpPr>
          <p:nvPr/>
        </p:nvGrpSpPr>
        <p:grpSpPr bwMode="auto">
          <a:xfrm>
            <a:off x="5407026" y="4038600"/>
            <a:ext cx="3908425" cy="2381250"/>
            <a:chOff x="2446" y="2544"/>
            <a:chExt cx="2462" cy="1500"/>
          </a:xfrm>
        </p:grpSpPr>
        <p:sp>
          <p:nvSpPr>
            <p:cNvPr id="14431" name="Line 73"/>
            <p:cNvSpPr>
              <a:spLocks noChangeShapeType="1"/>
            </p:cNvSpPr>
            <p:nvPr/>
          </p:nvSpPr>
          <p:spPr bwMode="auto">
            <a:xfrm flipV="1">
              <a:off x="2446" y="2787"/>
              <a:ext cx="2462" cy="543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32" name="Line 74"/>
            <p:cNvSpPr>
              <a:spLocks noChangeShapeType="1"/>
            </p:cNvSpPr>
            <p:nvPr/>
          </p:nvSpPr>
          <p:spPr bwMode="auto">
            <a:xfrm>
              <a:off x="3567" y="2544"/>
              <a:ext cx="327" cy="15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4398" name="Oval 78"/>
          <p:cNvSpPr>
            <a:spLocks noChangeArrowheads="1"/>
          </p:cNvSpPr>
          <p:nvPr/>
        </p:nvSpPr>
        <p:spPr bwMode="auto">
          <a:xfrm>
            <a:off x="8834439" y="4483101"/>
            <a:ext cx="79375" cy="7937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399" name="Text Box 79"/>
          <p:cNvSpPr txBox="1">
            <a:spLocks noChangeArrowheads="1"/>
          </p:cNvSpPr>
          <p:nvPr/>
        </p:nvSpPr>
        <p:spPr bwMode="auto">
          <a:xfrm>
            <a:off x="8901114" y="4500563"/>
            <a:ext cx="357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B</a:t>
            </a:r>
            <a:endParaRPr lang="en-GB" altLang="sr-Latn-RS"/>
          </a:p>
        </p:txBody>
      </p:sp>
      <p:grpSp>
        <p:nvGrpSpPr>
          <p:cNvPr id="14400" name="Group 80"/>
          <p:cNvGrpSpPr>
            <a:grpSpLocks/>
          </p:cNvGrpSpPr>
          <p:nvPr/>
        </p:nvGrpSpPr>
        <p:grpSpPr bwMode="auto">
          <a:xfrm>
            <a:off x="5594351" y="5140325"/>
            <a:ext cx="322263" cy="355600"/>
            <a:chOff x="2547" y="3240"/>
            <a:chExt cx="203" cy="224"/>
          </a:xfrm>
        </p:grpSpPr>
        <p:sp>
          <p:nvSpPr>
            <p:cNvPr id="14429" name="Oval 81"/>
            <p:cNvSpPr>
              <a:spLocks noChangeArrowheads="1"/>
            </p:cNvSpPr>
            <p:nvPr/>
          </p:nvSpPr>
          <p:spPr bwMode="auto">
            <a:xfrm>
              <a:off x="2700" y="3240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30" name="Text Box 82"/>
            <p:cNvSpPr txBox="1">
              <a:spLocks noChangeArrowheads="1"/>
            </p:cNvSpPr>
            <p:nvPr/>
          </p:nvSpPr>
          <p:spPr bwMode="auto">
            <a:xfrm>
              <a:off x="2547" y="3252"/>
              <a:ext cx="1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A</a:t>
              </a:r>
              <a:endParaRPr lang="en-GB" altLang="sr-Latn-RS"/>
            </a:p>
          </p:txBody>
        </p:sp>
      </p:grpSp>
      <p:sp>
        <p:nvSpPr>
          <p:cNvPr id="14401" name="Oval 86"/>
          <p:cNvSpPr>
            <a:spLocks noChangeArrowheads="1"/>
          </p:cNvSpPr>
          <p:nvPr/>
        </p:nvSpPr>
        <p:spPr bwMode="auto">
          <a:xfrm>
            <a:off x="7177089" y="4152901"/>
            <a:ext cx="79375" cy="79375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4402" name="Text Box 87"/>
          <p:cNvSpPr txBox="1">
            <a:spLocks noChangeArrowheads="1"/>
          </p:cNvSpPr>
          <p:nvPr/>
        </p:nvSpPr>
        <p:spPr bwMode="auto">
          <a:xfrm>
            <a:off x="6891339" y="3876675"/>
            <a:ext cx="300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C</a:t>
            </a:r>
            <a:endParaRPr lang="en-GB" altLang="sr-Latn-RS"/>
          </a:p>
        </p:txBody>
      </p:sp>
      <p:grpSp>
        <p:nvGrpSpPr>
          <p:cNvPr id="14403" name="Group 88"/>
          <p:cNvGrpSpPr>
            <a:grpSpLocks/>
          </p:cNvGrpSpPr>
          <p:nvPr/>
        </p:nvGrpSpPr>
        <p:grpSpPr bwMode="auto">
          <a:xfrm>
            <a:off x="7286626" y="5491164"/>
            <a:ext cx="347663" cy="403225"/>
            <a:chOff x="3630" y="3459"/>
            <a:chExt cx="219" cy="254"/>
          </a:xfrm>
        </p:grpSpPr>
        <p:sp>
          <p:nvSpPr>
            <p:cNvPr id="14427" name="Oval 89"/>
            <p:cNvSpPr>
              <a:spLocks noChangeArrowheads="1"/>
            </p:cNvSpPr>
            <p:nvPr/>
          </p:nvSpPr>
          <p:spPr bwMode="auto">
            <a:xfrm>
              <a:off x="3744" y="3459"/>
              <a:ext cx="50" cy="5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28" name="Text Box 90"/>
            <p:cNvSpPr txBox="1">
              <a:spLocks noChangeArrowheads="1"/>
            </p:cNvSpPr>
            <p:nvPr/>
          </p:nvSpPr>
          <p:spPr bwMode="auto">
            <a:xfrm>
              <a:off x="3630" y="3501"/>
              <a:ext cx="2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D</a:t>
              </a:r>
              <a:endParaRPr lang="en-GB" altLang="sr-Latn-RS"/>
            </a:p>
          </p:txBody>
        </p:sp>
      </p:grpSp>
      <p:grpSp>
        <p:nvGrpSpPr>
          <p:cNvPr id="22621" name="Group 93"/>
          <p:cNvGrpSpPr>
            <a:grpSpLocks/>
          </p:cNvGrpSpPr>
          <p:nvPr/>
        </p:nvGrpSpPr>
        <p:grpSpPr bwMode="auto">
          <a:xfrm>
            <a:off x="5729289" y="4205288"/>
            <a:ext cx="1462087" cy="938212"/>
            <a:chOff x="2649" y="2649"/>
            <a:chExt cx="921" cy="591"/>
          </a:xfrm>
        </p:grpSpPr>
        <p:sp>
          <p:nvSpPr>
            <p:cNvPr id="14425" name="Line 91"/>
            <p:cNvSpPr>
              <a:spLocks noChangeShapeType="1"/>
            </p:cNvSpPr>
            <p:nvPr/>
          </p:nvSpPr>
          <p:spPr bwMode="auto">
            <a:xfrm flipV="1">
              <a:off x="2649" y="2649"/>
              <a:ext cx="921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26" name="Line 92"/>
            <p:cNvSpPr>
              <a:spLocks noChangeShapeType="1"/>
            </p:cNvSpPr>
            <p:nvPr/>
          </p:nvSpPr>
          <p:spPr bwMode="auto">
            <a:xfrm>
              <a:off x="2654" y="2850"/>
              <a:ext cx="84" cy="3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2624" name="Group 96"/>
          <p:cNvGrpSpPr>
            <a:grpSpLocks/>
          </p:cNvGrpSpPr>
          <p:nvPr/>
        </p:nvGrpSpPr>
        <p:grpSpPr bwMode="auto">
          <a:xfrm>
            <a:off x="5741989" y="4216400"/>
            <a:ext cx="1449387" cy="933450"/>
            <a:chOff x="2657" y="2656"/>
            <a:chExt cx="913" cy="588"/>
          </a:xfrm>
        </p:grpSpPr>
        <p:sp>
          <p:nvSpPr>
            <p:cNvPr id="14423" name="Line 94"/>
            <p:cNvSpPr>
              <a:spLocks noChangeShapeType="1"/>
            </p:cNvSpPr>
            <p:nvPr/>
          </p:nvSpPr>
          <p:spPr bwMode="auto">
            <a:xfrm flipH="1">
              <a:off x="2760" y="2656"/>
              <a:ext cx="810" cy="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24" name="Line 95"/>
            <p:cNvSpPr>
              <a:spLocks noChangeShapeType="1"/>
            </p:cNvSpPr>
            <p:nvPr/>
          </p:nvSpPr>
          <p:spPr bwMode="auto">
            <a:xfrm rot="16200000" flipH="1">
              <a:off x="2607" y="2903"/>
              <a:ext cx="368" cy="2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22633" name="Group 105"/>
          <p:cNvGrpSpPr>
            <a:grpSpLocks/>
          </p:cNvGrpSpPr>
          <p:nvPr/>
        </p:nvGrpSpPr>
        <p:grpSpPr bwMode="auto">
          <a:xfrm>
            <a:off x="5870576" y="4819651"/>
            <a:ext cx="600075" cy="600075"/>
            <a:chOff x="2738" y="3036"/>
            <a:chExt cx="378" cy="378"/>
          </a:xfrm>
        </p:grpSpPr>
        <p:sp>
          <p:nvSpPr>
            <p:cNvPr id="14421" name="Oval 97"/>
            <p:cNvSpPr>
              <a:spLocks noChangeArrowheads="1"/>
            </p:cNvSpPr>
            <p:nvPr/>
          </p:nvSpPr>
          <p:spPr bwMode="auto">
            <a:xfrm>
              <a:off x="2904" y="3202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22" name="Oval 99"/>
            <p:cNvSpPr>
              <a:spLocks noChangeArrowheads="1"/>
            </p:cNvSpPr>
            <p:nvPr/>
          </p:nvSpPr>
          <p:spPr bwMode="auto">
            <a:xfrm>
              <a:off x="2738" y="3036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grpSp>
        <p:nvGrpSpPr>
          <p:cNvPr id="22634" name="Group 106"/>
          <p:cNvGrpSpPr>
            <a:grpSpLocks/>
          </p:cNvGrpSpPr>
          <p:nvPr/>
        </p:nvGrpSpPr>
        <p:grpSpPr bwMode="auto">
          <a:xfrm>
            <a:off x="8289926" y="4289426"/>
            <a:ext cx="600075" cy="600075"/>
            <a:chOff x="4262" y="2702"/>
            <a:chExt cx="378" cy="378"/>
          </a:xfrm>
        </p:grpSpPr>
        <p:sp>
          <p:nvSpPr>
            <p:cNvPr id="14419" name="Oval 98"/>
            <p:cNvSpPr>
              <a:spLocks noChangeArrowheads="1"/>
            </p:cNvSpPr>
            <p:nvPr/>
          </p:nvSpPr>
          <p:spPr bwMode="auto">
            <a:xfrm>
              <a:off x="4430" y="2866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20" name="Oval 102"/>
            <p:cNvSpPr>
              <a:spLocks noChangeArrowheads="1"/>
            </p:cNvSpPr>
            <p:nvPr/>
          </p:nvSpPr>
          <p:spPr bwMode="auto">
            <a:xfrm>
              <a:off x="4262" y="2702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grpSp>
        <p:nvGrpSpPr>
          <p:cNvPr id="22639" name="Group 111"/>
          <p:cNvGrpSpPr>
            <a:grpSpLocks/>
          </p:cNvGrpSpPr>
          <p:nvPr/>
        </p:nvGrpSpPr>
        <p:grpSpPr bwMode="auto">
          <a:xfrm>
            <a:off x="5862639" y="2319338"/>
            <a:ext cx="1481137" cy="2786062"/>
            <a:chOff x="2733" y="1461"/>
            <a:chExt cx="933" cy="1755"/>
          </a:xfrm>
        </p:grpSpPr>
        <p:sp>
          <p:nvSpPr>
            <p:cNvPr id="14415" name="Line 107"/>
            <p:cNvSpPr>
              <a:spLocks noChangeShapeType="1"/>
            </p:cNvSpPr>
            <p:nvPr/>
          </p:nvSpPr>
          <p:spPr bwMode="auto">
            <a:xfrm flipH="1">
              <a:off x="2761" y="1461"/>
              <a:ext cx="905" cy="16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16" name="Line 108"/>
            <p:cNvSpPr>
              <a:spLocks noChangeShapeType="1"/>
            </p:cNvSpPr>
            <p:nvPr/>
          </p:nvSpPr>
          <p:spPr bwMode="auto">
            <a:xfrm rot="16200000" flipH="1">
              <a:off x="2792" y="3101"/>
              <a:ext cx="81" cy="1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17" name="Rectangle 109"/>
            <p:cNvSpPr>
              <a:spLocks noChangeArrowheads="1"/>
            </p:cNvSpPr>
            <p:nvPr/>
          </p:nvSpPr>
          <p:spPr bwMode="auto">
            <a:xfrm rot="1715364">
              <a:off x="2773" y="3092"/>
              <a:ext cx="60" cy="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18" name="Text Box 110"/>
            <p:cNvSpPr txBox="1">
              <a:spLocks noChangeArrowheads="1"/>
            </p:cNvSpPr>
            <p:nvPr/>
          </p:nvSpPr>
          <p:spPr bwMode="auto">
            <a:xfrm>
              <a:off x="2733" y="2973"/>
              <a:ext cx="12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.</a:t>
              </a:r>
              <a:endParaRPr lang="en-GB" altLang="sr-Latn-RS"/>
            </a:p>
          </p:txBody>
        </p:sp>
      </p:grpSp>
      <p:grpSp>
        <p:nvGrpSpPr>
          <p:cNvPr id="22645" name="Group 117"/>
          <p:cNvGrpSpPr>
            <a:grpSpLocks/>
          </p:cNvGrpSpPr>
          <p:nvPr/>
        </p:nvGrpSpPr>
        <p:grpSpPr bwMode="auto">
          <a:xfrm>
            <a:off x="7400926" y="2308226"/>
            <a:ext cx="1433513" cy="2257425"/>
            <a:chOff x="3702" y="1454"/>
            <a:chExt cx="903" cy="1422"/>
          </a:xfrm>
        </p:grpSpPr>
        <p:sp>
          <p:nvSpPr>
            <p:cNvPr id="14411" name="Line 112"/>
            <p:cNvSpPr>
              <a:spLocks noChangeShapeType="1"/>
            </p:cNvSpPr>
            <p:nvPr/>
          </p:nvSpPr>
          <p:spPr bwMode="auto">
            <a:xfrm>
              <a:off x="3702" y="1454"/>
              <a:ext cx="902" cy="1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12" name="Rectangle 114"/>
            <p:cNvSpPr>
              <a:spLocks noChangeArrowheads="1"/>
            </p:cNvSpPr>
            <p:nvPr/>
          </p:nvSpPr>
          <p:spPr bwMode="auto">
            <a:xfrm rot="-2113643">
              <a:off x="4528" y="2748"/>
              <a:ext cx="60" cy="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4413" name="Line 113"/>
            <p:cNvSpPr>
              <a:spLocks noChangeShapeType="1"/>
            </p:cNvSpPr>
            <p:nvPr/>
          </p:nvSpPr>
          <p:spPr bwMode="auto">
            <a:xfrm rot="-5400000">
              <a:off x="4492" y="2763"/>
              <a:ext cx="91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414" name="Text Box 115"/>
            <p:cNvSpPr txBox="1">
              <a:spLocks noChangeArrowheads="1"/>
            </p:cNvSpPr>
            <p:nvPr/>
          </p:nvSpPr>
          <p:spPr bwMode="auto">
            <a:xfrm>
              <a:off x="4486" y="2628"/>
              <a:ext cx="11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.</a:t>
              </a:r>
              <a:endParaRPr lang="en-GB" altLang="sr-Latn-RS"/>
            </a:p>
          </p:txBody>
        </p:sp>
      </p:grpSp>
    </p:spTree>
    <p:extLst>
      <p:ext uri="{BB962C8B-B14F-4D97-AF65-F5344CB8AC3E}">
        <p14:creationId xmlns:p14="http://schemas.microsoft.com/office/powerpoint/2010/main" val="303453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2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2071689" y="293688"/>
            <a:ext cx="5286375" cy="457200"/>
          </a:xfrm>
        </p:spPr>
        <p:txBody>
          <a:bodyPr/>
          <a:lstStyle/>
          <a:p>
            <a:pPr algn="l" eaLnBrk="1" hangingPunct="1"/>
            <a:r>
              <a:rPr lang="hr-HR" altLang="sr-Latn-RS" sz="2400" b="1">
                <a:solidFill>
                  <a:srgbClr val="6600CC"/>
                </a:solidFill>
              </a:rPr>
              <a:t>Kosoaksonometrijska slika stošca</a:t>
            </a:r>
            <a:endParaRPr lang="en-GB" altLang="sr-Latn-RS" sz="2400" b="1">
              <a:solidFill>
                <a:srgbClr val="6600CC"/>
              </a:solidFill>
            </a:endParaRPr>
          </a:p>
        </p:txBody>
      </p:sp>
      <p:sp>
        <p:nvSpPr>
          <p:cNvPr id="15364" name="Text Box 11"/>
          <p:cNvSpPr txBox="1">
            <a:spLocks noChangeArrowheads="1"/>
          </p:cNvSpPr>
          <p:nvPr/>
        </p:nvSpPr>
        <p:spPr bwMode="auto">
          <a:xfrm>
            <a:off x="7000875" y="990600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z</a:t>
            </a:r>
            <a:endParaRPr lang="en-GB" altLang="sr-Latn-RS"/>
          </a:p>
        </p:txBody>
      </p:sp>
      <p:sp>
        <p:nvSpPr>
          <p:cNvPr id="15365" name="Line 12"/>
          <p:cNvSpPr>
            <a:spLocks noChangeShapeType="1"/>
          </p:cNvSpPr>
          <p:nvPr/>
        </p:nvSpPr>
        <p:spPr bwMode="auto">
          <a:xfrm>
            <a:off x="7096126" y="10858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6" name="Line 13"/>
          <p:cNvSpPr>
            <a:spLocks noChangeShapeType="1"/>
          </p:cNvSpPr>
          <p:nvPr/>
        </p:nvSpPr>
        <p:spPr bwMode="auto">
          <a:xfrm flipV="1">
            <a:off x="6934200" y="962026"/>
            <a:ext cx="0" cy="263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7" name="Line 14"/>
          <p:cNvSpPr>
            <a:spLocks noChangeShapeType="1"/>
          </p:cNvSpPr>
          <p:nvPr/>
        </p:nvSpPr>
        <p:spPr bwMode="auto">
          <a:xfrm>
            <a:off x="6791325" y="3540126"/>
            <a:ext cx="3265488" cy="65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8" name="Line 15"/>
          <p:cNvSpPr>
            <a:spLocks noChangeShapeType="1"/>
          </p:cNvSpPr>
          <p:nvPr/>
        </p:nvSpPr>
        <p:spPr bwMode="auto">
          <a:xfrm flipH="1">
            <a:off x="5191126" y="3511551"/>
            <a:ext cx="1819275" cy="133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9915525" y="34861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5370" name="Text Box 17"/>
          <p:cNvSpPr txBox="1">
            <a:spLocks noChangeArrowheads="1"/>
          </p:cNvSpPr>
          <p:nvPr/>
        </p:nvSpPr>
        <p:spPr bwMode="auto">
          <a:xfrm>
            <a:off x="5000625" y="4368801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5371" name="Line 18"/>
          <p:cNvSpPr>
            <a:spLocks noChangeShapeType="1"/>
          </p:cNvSpPr>
          <p:nvPr/>
        </p:nvSpPr>
        <p:spPr bwMode="auto">
          <a:xfrm>
            <a:off x="5086351" y="44640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2" name="Line 19"/>
          <p:cNvSpPr>
            <a:spLocks noChangeShapeType="1"/>
          </p:cNvSpPr>
          <p:nvPr/>
        </p:nvSpPr>
        <p:spPr bwMode="auto">
          <a:xfrm>
            <a:off x="10020301" y="35623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3" name="Line 20"/>
          <p:cNvSpPr>
            <a:spLocks noChangeShapeType="1"/>
          </p:cNvSpPr>
          <p:nvPr/>
        </p:nvSpPr>
        <p:spPr bwMode="auto">
          <a:xfrm flipV="1">
            <a:off x="8659813" y="162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4" name="Line 22"/>
          <p:cNvSpPr>
            <a:spLocks noChangeShapeType="1"/>
          </p:cNvSpPr>
          <p:nvPr/>
        </p:nvSpPr>
        <p:spPr bwMode="auto">
          <a:xfrm flipV="1">
            <a:off x="7370763" y="1601789"/>
            <a:ext cx="1306512" cy="687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5" name="Oval 23"/>
          <p:cNvSpPr>
            <a:spLocks noChangeArrowheads="1"/>
          </p:cNvSpPr>
          <p:nvPr/>
        </p:nvSpPr>
        <p:spPr bwMode="auto">
          <a:xfrm>
            <a:off x="7324725" y="2239963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76" name="Oval 24"/>
          <p:cNvSpPr>
            <a:spLocks noChangeArrowheads="1"/>
          </p:cNvSpPr>
          <p:nvPr/>
        </p:nvSpPr>
        <p:spPr bwMode="auto">
          <a:xfrm>
            <a:off x="8607425" y="15763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77" name="Text Box 25"/>
          <p:cNvSpPr txBox="1">
            <a:spLocks noChangeArrowheads="1"/>
          </p:cNvSpPr>
          <p:nvPr/>
        </p:nvSpPr>
        <p:spPr bwMode="auto">
          <a:xfrm>
            <a:off x="8651876" y="1338263"/>
            <a:ext cx="500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5378" name="Line 26"/>
          <p:cNvSpPr>
            <a:spLocks noChangeShapeType="1"/>
          </p:cNvSpPr>
          <p:nvPr/>
        </p:nvSpPr>
        <p:spPr bwMode="auto">
          <a:xfrm>
            <a:off x="7339014" y="1895475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9" name="Line 27"/>
          <p:cNvSpPr>
            <a:spLocks noChangeShapeType="1"/>
          </p:cNvSpPr>
          <p:nvPr/>
        </p:nvSpPr>
        <p:spPr bwMode="auto">
          <a:xfrm>
            <a:off x="8780464" y="13906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0" name="Text Box 28"/>
          <p:cNvSpPr txBox="1">
            <a:spLocks noChangeArrowheads="1"/>
          </p:cNvSpPr>
          <p:nvPr/>
        </p:nvSpPr>
        <p:spPr bwMode="auto">
          <a:xfrm>
            <a:off x="7210426" y="1847851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</a:t>
            </a:r>
            <a:endParaRPr lang="en-GB" altLang="sr-Latn-RS" sz="1800"/>
          </a:p>
        </p:txBody>
      </p:sp>
      <p:sp>
        <p:nvSpPr>
          <p:cNvPr id="15381" name="Line 29"/>
          <p:cNvSpPr>
            <a:spLocks noChangeShapeType="1"/>
          </p:cNvSpPr>
          <p:nvPr/>
        </p:nvSpPr>
        <p:spPr bwMode="auto">
          <a:xfrm>
            <a:off x="1905000" y="2581275"/>
            <a:ext cx="257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2" name="Line 30"/>
          <p:cNvSpPr>
            <a:spLocks noChangeShapeType="1"/>
          </p:cNvSpPr>
          <p:nvPr/>
        </p:nvSpPr>
        <p:spPr bwMode="auto">
          <a:xfrm rot="5400000">
            <a:off x="895350" y="2466975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3" name="Line 31"/>
          <p:cNvSpPr>
            <a:spLocks noChangeShapeType="1"/>
          </p:cNvSpPr>
          <p:nvPr/>
        </p:nvSpPr>
        <p:spPr bwMode="auto">
          <a:xfrm rot="5400000">
            <a:off x="2538413" y="1957388"/>
            <a:ext cx="12477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4" name="Line 32"/>
          <p:cNvSpPr>
            <a:spLocks noChangeShapeType="1"/>
          </p:cNvSpPr>
          <p:nvPr/>
        </p:nvSpPr>
        <p:spPr bwMode="auto">
          <a:xfrm>
            <a:off x="3162300" y="2581276"/>
            <a:ext cx="0" cy="14144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5" name="Line 33"/>
          <p:cNvSpPr>
            <a:spLocks noChangeShapeType="1"/>
          </p:cNvSpPr>
          <p:nvPr/>
        </p:nvSpPr>
        <p:spPr bwMode="auto">
          <a:xfrm rot="-5400000">
            <a:off x="3156744" y="2705894"/>
            <a:ext cx="0" cy="13382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86" name="Text Box 34"/>
          <p:cNvSpPr txBox="1">
            <a:spLocks noChangeArrowheads="1"/>
          </p:cNvSpPr>
          <p:nvPr/>
        </p:nvSpPr>
        <p:spPr bwMode="auto">
          <a:xfrm>
            <a:off x="1928813" y="3657601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5387" name="Text Box 35"/>
          <p:cNvSpPr txBox="1">
            <a:spLocks noChangeArrowheads="1"/>
          </p:cNvSpPr>
          <p:nvPr/>
        </p:nvSpPr>
        <p:spPr bwMode="auto">
          <a:xfrm>
            <a:off x="1924051" y="995363"/>
            <a:ext cx="390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z</a:t>
            </a:r>
            <a:endParaRPr lang="en-GB" altLang="sr-Latn-RS" sz="1800"/>
          </a:p>
        </p:txBody>
      </p:sp>
      <p:sp>
        <p:nvSpPr>
          <p:cNvPr id="15388" name="Text Box 36"/>
          <p:cNvSpPr txBox="1">
            <a:spLocks noChangeArrowheads="1"/>
          </p:cNvSpPr>
          <p:nvPr/>
        </p:nvSpPr>
        <p:spPr bwMode="auto">
          <a:xfrm>
            <a:off x="4276726" y="2209801"/>
            <a:ext cx="271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5389" name="Oval 37"/>
          <p:cNvSpPr>
            <a:spLocks noChangeArrowheads="1"/>
          </p:cNvSpPr>
          <p:nvPr/>
        </p:nvSpPr>
        <p:spPr bwMode="auto">
          <a:xfrm>
            <a:off x="3114675" y="33289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90" name="Oval 38"/>
          <p:cNvSpPr>
            <a:spLocks noChangeArrowheads="1"/>
          </p:cNvSpPr>
          <p:nvPr/>
        </p:nvSpPr>
        <p:spPr bwMode="auto">
          <a:xfrm>
            <a:off x="3114675" y="12334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91" name="Text Box 39"/>
          <p:cNvSpPr txBox="1">
            <a:spLocks noChangeArrowheads="1"/>
          </p:cNvSpPr>
          <p:nvPr/>
        </p:nvSpPr>
        <p:spPr bwMode="auto">
          <a:xfrm>
            <a:off x="3271839" y="1133476"/>
            <a:ext cx="600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5392" name="Text Box 40"/>
          <p:cNvSpPr txBox="1">
            <a:spLocks noChangeArrowheads="1"/>
          </p:cNvSpPr>
          <p:nvPr/>
        </p:nvSpPr>
        <p:spPr bwMode="auto">
          <a:xfrm>
            <a:off x="2857500" y="2981326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S’=V’</a:t>
            </a:r>
            <a:endParaRPr lang="en-GB" altLang="sr-Latn-RS" sz="1800"/>
          </a:p>
        </p:txBody>
      </p:sp>
      <p:sp>
        <p:nvSpPr>
          <p:cNvPr id="15393" name="Oval 41"/>
          <p:cNvSpPr>
            <a:spLocks noChangeArrowheads="1"/>
          </p:cNvSpPr>
          <p:nvPr/>
        </p:nvSpPr>
        <p:spPr bwMode="auto">
          <a:xfrm>
            <a:off x="2566988" y="2778125"/>
            <a:ext cx="1193800" cy="1193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94" name="Line 42"/>
          <p:cNvSpPr>
            <a:spLocks noChangeShapeType="1"/>
          </p:cNvSpPr>
          <p:nvPr/>
        </p:nvSpPr>
        <p:spPr bwMode="auto">
          <a:xfrm flipH="1">
            <a:off x="2562226" y="1316039"/>
            <a:ext cx="569913" cy="1260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5" name="Line 43"/>
          <p:cNvSpPr>
            <a:spLocks noChangeShapeType="1"/>
          </p:cNvSpPr>
          <p:nvPr/>
        </p:nvSpPr>
        <p:spPr bwMode="auto">
          <a:xfrm>
            <a:off x="3192464" y="1312864"/>
            <a:ext cx="574675" cy="127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6" name="Line 44"/>
          <p:cNvSpPr>
            <a:spLocks noChangeShapeType="1"/>
          </p:cNvSpPr>
          <p:nvPr/>
        </p:nvSpPr>
        <p:spPr bwMode="auto">
          <a:xfrm>
            <a:off x="2566988" y="2576513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7" name="Line 45"/>
          <p:cNvSpPr>
            <a:spLocks noChangeShapeType="1"/>
          </p:cNvSpPr>
          <p:nvPr/>
        </p:nvSpPr>
        <p:spPr bwMode="auto">
          <a:xfrm>
            <a:off x="3762375" y="259080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8" name="Oval 46"/>
          <p:cNvSpPr>
            <a:spLocks noChangeArrowheads="1"/>
          </p:cNvSpPr>
          <p:nvPr/>
        </p:nvSpPr>
        <p:spPr bwMode="auto">
          <a:xfrm>
            <a:off x="3114675" y="2543175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399" name="Text Box 47"/>
          <p:cNvSpPr txBox="1">
            <a:spLocks noChangeArrowheads="1"/>
          </p:cNvSpPr>
          <p:nvPr/>
        </p:nvSpPr>
        <p:spPr bwMode="auto">
          <a:xfrm>
            <a:off x="3195639" y="2195513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S”</a:t>
            </a:r>
            <a:endParaRPr lang="en-GB" altLang="sr-Latn-RS" sz="1800"/>
          </a:p>
        </p:txBody>
      </p:sp>
      <p:sp>
        <p:nvSpPr>
          <p:cNvPr id="15400" name="Text Box 48"/>
          <p:cNvSpPr txBox="1">
            <a:spLocks noChangeArrowheads="1"/>
          </p:cNvSpPr>
          <p:nvPr/>
        </p:nvSpPr>
        <p:spPr bwMode="auto">
          <a:xfrm>
            <a:off x="1943101" y="2543176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O</a:t>
            </a:r>
            <a:endParaRPr lang="en-GB" altLang="sr-Latn-RS" sz="1800"/>
          </a:p>
        </p:txBody>
      </p:sp>
      <p:sp>
        <p:nvSpPr>
          <p:cNvPr id="15403" name="Line 52"/>
          <p:cNvSpPr>
            <a:spLocks noChangeShapeType="1"/>
          </p:cNvSpPr>
          <p:nvPr/>
        </p:nvSpPr>
        <p:spPr bwMode="auto">
          <a:xfrm flipH="1">
            <a:off x="7791450" y="3721100"/>
            <a:ext cx="190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04" name="Line 53"/>
          <p:cNvSpPr>
            <a:spLocks noChangeShapeType="1"/>
          </p:cNvSpPr>
          <p:nvPr/>
        </p:nvSpPr>
        <p:spPr bwMode="auto">
          <a:xfrm flipH="1">
            <a:off x="6399214" y="3917950"/>
            <a:ext cx="2255837" cy="1652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05" name="Text Box 54"/>
          <p:cNvSpPr txBox="1">
            <a:spLocks noChangeArrowheads="1"/>
          </p:cNvSpPr>
          <p:nvPr/>
        </p:nvSpPr>
        <p:spPr bwMode="auto">
          <a:xfrm>
            <a:off x="7035800" y="4546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</a:t>
            </a:r>
            <a:endParaRPr lang="en-GB" altLang="sr-Latn-RS"/>
          </a:p>
        </p:txBody>
      </p:sp>
      <p:sp>
        <p:nvSpPr>
          <p:cNvPr id="15406" name="Line 55"/>
          <p:cNvSpPr>
            <a:spLocks noChangeShapeType="1"/>
          </p:cNvSpPr>
          <p:nvPr/>
        </p:nvSpPr>
        <p:spPr bwMode="auto">
          <a:xfrm>
            <a:off x="7150100" y="4591050"/>
            <a:ext cx="88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07" name="Line 58"/>
          <p:cNvSpPr>
            <a:spLocks noChangeShapeType="1"/>
          </p:cNvSpPr>
          <p:nvPr/>
        </p:nvSpPr>
        <p:spPr bwMode="auto">
          <a:xfrm>
            <a:off x="6391275" y="5543551"/>
            <a:ext cx="3810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08" name="Line 59"/>
          <p:cNvSpPr>
            <a:spLocks noChangeShapeType="1"/>
          </p:cNvSpPr>
          <p:nvPr/>
        </p:nvSpPr>
        <p:spPr bwMode="auto">
          <a:xfrm>
            <a:off x="6178551" y="55165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09" name="Line 60"/>
          <p:cNvSpPr>
            <a:spLocks noChangeShapeType="1"/>
          </p:cNvSpPr>
          <p:nvPr/>
        </p:nvSpPr>
        <p:spPr bwMode="auto">
          <a:xfrm>
            <a:off x="8096251" y="41068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10" name="Line 61"/>
          <p:cNvSpPr>
            <a:spLocks noChangeShapeType="1"/>
          </p:cNvSpPr>
          <p:nvPr/>
        </p:nvSpPr>
        <p:spPr bwMode="auto">
          <a:xfrm flipH="1">
            <a:off x="8329614" y="496252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11" name="Line 62"/>
          <p:cNvSpPr>
            <a:spLocks noChangeShapeType="1"/>
          </p:cNvSpPr>
          <p:nvPr/>
        </p:nvSpPr>
        <p:spPr bwMode="auto">
          <a:xfrm flipH="1">
            <a:off x="5991226" y="448627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5413" name="Group 91"/>
          <p:cNvGrpSpPr>
            <a:grpSpLocks/>
          </p:cNvGrpSpPr>
          <p:nvPr/>
        </p:nvGrpSpPr>
        <p:grpSpPr bwMode="auto">
          <a:xfrm>
            <a:off x="5870576" y="4819651"/>
            <a:ext cx="600075" cy="600075"/>
            <a:chOff x="2738" y="3036"/>
            <a:chExt cx="378" cy="378"/>
          </a:xfrm>
        </p:grpSpPr>
        <p:sp>
          <p:nvSpPr>
            <p:cNvPr id="15443" name="Oval 92"/>
            <p:cNvSpPr>
              <a:spLocks noChangeArrowheads="1"/>
            </p:cNvSpPr>
            <p:nvPr/>
          </p:nvSpPr>
          <p:spPr bwMode="auto">
            <a:xfrm>
              <a:off x="2904" y="3202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44" name="Oval 93"/>
            <p:cNvSpPr>
              <a:spLocks noChangeArrowheads="1"/>
            </p:cNvSpPr>
            <p:nvPr/>
          </p:nvSpPr>
          <p:spPr bwMode="auto">
            <a:xfrm>
              <a:off x="2738" y="3036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grpSp>
        <p:nvGrpSpPr>
          <p:cNvPr id="15414" name="Group 97"/>
          <p:cNvGrpSpPr>
            <a:grpSpLocks/>
          </p:cNvGrpSpPr>
          <p:nvPr/>
        </p:nvGrpSpPr>
        <p:grpSpPr bwMode="auto">
          <a:xfrm>
            <a:off x="5862639" y="2319338"/>
            <a:ext cx="1481137" cy="2786062"/>
            <a:chOff x="2733" y="1461"/>
            <a:chExt cx="933" cy="1755"/>
          </a:xfrm>
        </p:grpSpPr>
        <p:sp>
          <p:nvSpPr>
            <p:cNvPr id="15439" name="Line 98"/>
            <p:cNvSpPr>
              <a:spLocks noChangeShapeType="1"/>
            </p:cNvSpPr>
            <p:nvPr/>
          </p:nvSpPr>
          <p:spPr bwMode="auto">
            <a:xfrm flipH="1">
              <a:off x="2761" y="1461"/>
              <a:ext cx="905" cy="16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40" name="Line 99"/>
            <p:cNvSpPr>
              <a:spLocks noChangeShapeType="1"/>
            </p:cNvSpPr>
            <p:nvPr/>
          </p:nvSpPr>
          <p:spPr bwMode="auto">
            <a:xfrm rot="16200000" flipH="1">
              <a:off x="2792" y="3101"/>
              <a:ext cx="81" cy="1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41" name="Rectangle 100"/>
            <p:cNvSpPr>
              <a:spLocks noChangeArrowheads="1"/>
            </p:cNvSpPr>
            <p:nvPr/>
          </p:nvSpPr>
          <p:spPr bwMode="auto">
            <a:xfrm rot="1715364">
              <a:off x="2773" y="3092"/>
              <a:ext cx="60" cy="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42" name="Text Box 101"/>
            <p:cNvSpPr txBox="1">
              <a:spLocks noChangeArrowheads="1"/>
            </p:cNvSpPr>
            <p:nvPr/>
          </p:nvSpPr>
          <p:spPr bwMode="auto">
            <a:xfrm>
              <a:off x="2733" y="2973"/>
              <a:ext cx="12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.</a:t>
              </a:r>
              <a:endParaRPr lang="en-GB" altLang="sr-Latn-RS"/>
            </a:p>
          </p:txBody>
        </p:sp>
      </p:grpSp>
      <p:grpSp>
        <p:nvGrpSpPr>
          <p:cNvPr id="15415" name="Group 102"/>
          <p:cNvGrpSpPr>
            <a:grpSpLocks/>
          </p:cNvGrpSpPr>
          <p:nvPr/>
        </p:nvGrpSpPr>
        <p:grpSpPr bwMode="auto">
          <a:xfrm>
            <a:off x="7400926" y="2308226"/>
            <a:ext cx="1433513" cy="2257425"/>
            <a:chOff x="3702" y="1454"/>
            <a:chExt cx="903" cy="1422"/>
          </a:xfrm>
        </p:grpSpPr>
        <p:sp>
          <p:nvSpPr>
            <p:cNvPr id="15435" name="Line 103"/>
            <p:cNvSpPr>
              <a:spLocks noChangeShapeType="1"/>
            </p:cNvSpPr>
            <p:nvPr/>
          </p:nvSpPr>
          <p:spPr bwMode="auto">
            <a:xfrm>
              <a:off x="3702" y="1454"/>
              <a:ext cx="902" cy="13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36" name="Line 104"/>
            <p:cNvSpPr>
              <a:spLocks noChangeShapeType="1"/>
            </p:cNvSpPr>
            <p:nvPr/>
          </p:nvSpPr>
          <p:spPr bwMode="auto">
            <a:xfrm rot="-5400000">
              <a:off x="4492" y="2763"/>
              <a:ext cx="91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37" name="Rectangle 105"/>
            <p:cNvSpPr>
              <a:spLocks noChangeArrowheads="1"/>
            </p:cNvSpPr>
            <p:nvPr/>
          </p:nvSpPr>
          <p:spPr bwMode="auto">
            <a:xfrm rot="-2113643">
              <a:off x="4528" y="2748"/>
              <a:ext cx="60" cy="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38" name="Text Box 106"/>
            <p:cNvSpPr txBox="1">
              <a:spLocks noChangeArrowheads="1"/>
            </p:cNvSpPr>
            <p:nvPr/>
          </p:nvSpPr>
          <p:spPr bwMode="auto">
            <a:xfrm>
              <a:off x="4486" y="2628"/>
              <a:ext cx="11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.</a:t>
              </a:r>
              <a:endParaRPr lang="en-GB" altLang="sr-Latn-RS"/>
            </a:p>
          </p:txBody>
        </p:sp>
      </p:grpSp>
      <p:grpSp>
        <p:nvGrpSpPr>
          <p:cNvPr id="23665" name="Group 113"/>
          <p:cNvGrpSpPr>
            <a:grpSpLocks/>
          </p:cNvGrpSpPr>
          <p:nvPr/>
        </p:nvGrpSpPr>
        <p:grpSpPr bwMode="auto">
          <a:xfrm>
            <a:off x="5548313" y="4143375"/>
            <a:ext cx="3619500" cy="965200"/>
            <a:chOff x="2535" y="2610"/>
            <a:chExt cx="2280" cy="608"/>
          </a:xfrm>
        </p:grpSpPr>
        <p:sp>
          <p:nvSpPr>
            <p:cNvPr id="15429" name="Oval 107"/>
            <p:cNvSpPr>
              <a:spLocks noChangeArrowheads="1"/>
            </p:cNvSpPr>
            <p:nvPr/>
          </p:nvSpPr>
          <p:spPr bwMode="auto">
            <a:xfrm>
              <a:off x="2734" y="3110"/>
              <a:ext cx="48" cy="48"/>
            </a:xfrm>
            <a:prstGeom prst="ellipse">
              <a:avLst/>
            </a:prstGeom>
            <a:gradFill rotWithShape="0">
              <a:gsLst>
                <a:gs pos="0">
                  <a:srgbClr val="5E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30" name="Oval 108"/>
            <p:cNvSpPr>
              <a:spLocks noChangeArrowheads="1"/>
            </p:cNvSpPr>
            <p:nvPr/>
          </p:nvSpPr>
          <p:spPr bwMode="auto">
            <a:xfrm>
              <a:off x="4582" y="2758"/>
              <a:ext cx="48" cy="48"/>
            </a:xfrm>
            <a:prstGeom prst="ellipse">
              <a:avLst/>
            </a:prstGeom>
            <a:gradFill rotWithShape="0">
              <a:gsLst>
                <a:gs pos="0">
                  <a:srgbClr val="5E0000"/>
                </a:gs>
                <a:gs pos="100000">
                  <a:srgbClr val="CC00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31" name="Text Box 109"/>
            <p:cNvSpPr txBox="1">
              <a:spLocks noChangeArrowheads="1"/>
            </p:cNvSpPr>
            <p:nvPr/>
          </p:nvSpPr>
          <p:spPr bwMode="auto">
            <a:xfrm>
              <a:off x="2535" y="3006"/>
              <a:ext cx="2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G</a:t>
              </a:r>
              <a:endParaRPr lang="en-GB" altLang="sr-Latn-RS"/>
            </a:p>
          </p:txBody>
        </p:sp>
        <p:sp>
          <p:nvSpPr>
            <p:cNvPr id="15432" name="Text Box 110"/>
            <p:cNvSpPr txBox="1">
              <a:spLocks noChangeArrowheads="1"/>
            </p:cNvSpPr>
            <p:nvPr/>
          </p:nvSpPr>
          <p:spPr bwMode="auto">
            <a:xfrm>
              <a:off x="4602" y="2610"/>
              <a:ext cx="2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/>
                <a:t>H</a:t>
              </a:r>
              <a:endParaRPr lang="en-GB" altLang="sr-Latn-RS"/>
            </a:p>
          </p:txBody>
        </p:sp>
        <p:sp>
          <p:nvSpPr>
            <p:cNvPr id="15433" name="Line 111"/>
            <p:cNvSpPr>
              <a:spLocks noChangeShapeType="1"/>
            </p:cNvSpPr>
            <p:nvPr/>
          </p:nvSpPr>
          <p:spPr bwMode="auto">
            <a:xfrm>
              <a:off x="2616" y="3024"/>
              <a:ext cx="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34" name="Line 112"/>
            <p:cNvSpPr>
              <a:spLocks noChangeShapeType="1"/>
            </p:cNvSpPr>
            <p:nvPr/>
          </p:nvSpPr>
          <p:spPr bwMode="auto">
            <a:xfrm>
              <a:off x="4677" y="2643"/>
              <a:ext cx="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15417" name="Group 72"/>
          <p:cNvGrpSpPr>
            <a:grpSpLocks/>
          </p:cNvGrpSpPr>
          <p:nvPr/>
        </p:nvGrpSpPr>
        <p:grpSpPr bwMode="auto">
          <a:xfrm>
            <a:off x="5407026" y="4038600"/>
            <a:ext cx="3908425" cy="2381250"/>
            <a:chOff x="2446" y="2544"/>
            <a:chExt cx="2462" cy="1500"/>
          </a:xfrm>
        </p:grpSpPr>
        <p:sp>
          <p:nvSpPr>
            <p:cNvPr id="15427" name="Line 73"/>
            <p:cNvSpPr>
              <a:spLocks noChangeShapeType="1"/>
            </p:cNvSpPr>
            <p:nvPr/>
          </p:nvSpPr>
          <p:spPr bwMode="auto">
            <a:xfrm flipV="1">
              <a:off x="2446" y="2787"/>
              <a:ext cx="2462" cy="543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28" name="Line 74"/>
            <p:cNvSpPr>
              <a:spLocks noChangeShapeType="1"/>
            </p:cNvSpPr>
            <p:nvPr/>
          </p:nvSpPr>
          <p:spPr bwMode="auto">
            <a:xfrm>
              <a:off x="3567" y="2544"/>
              <a:ext cx="327" cy="15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5418" name="Line 56"/>
          <p:cNvSpPr>
            <a:spLocks noChangeShapeType="1"/>
          </p:cNvSpPr>
          <p:nvPr/>
        </p:nvSpPr>
        <p:spPr bwMode="auto">
          <a:xfrm>
            <a:off x="6203951" y="4632325"/>
            <a:ext cx="2347913" cy="465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419" name="Oval 57"/>
          <p:cNvSpPr>
            <a:spLocks noChangeArrowheads="1"/>
          </p:cNvSpPr>
          <p:nvPr/>
        </p:nvSpPr>
        <p:spPr bwMode="auto">
          <a:xfrm>
            <a:off x="7316788" y="48148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5420" name="Line 21"/>
          <p:cNvSpPr>
            <a:spLocks noChangeShapeType="1"/>
          </p:cNvSpPr>
          <p:nvPr/>
        </p:nvSpPr>
        <p:spPr bwMode="auto">
          <a:xfrm flipV="1">
            <a:off x="7367588" y="2295525"/>
            <a:ext cx="0" cy="25273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5421" name="Group 94"/>
          <p:cNvGrpSpPr>
            <a:grpSpLocks/>
          </p:cNvGrpSpPr>
          <p:nvPr/>
        </p:nvGrpSpPr>
        <p:grpSpPr bwMode="auto">
          <a:xfrm>
            <a:off x="8289926" y="4289426"/>
            <a:ext cx="600075" cy="600075"/>
            <a:chOff x="4262" y="2702"/>
            <a:chExt cx="378" cy="378"/>
          </a:xfrm>
        </p:grpSpPr>
        <p:sp>
          <p:nvSpPr>
            <p:cNvPr id="15425" name="Oval 95"/>
            <p:cNvSpPr>
              <a:spLocks noChangeArrowheads="1"/>
            </p:cNvSpPr>
            <p:nvPr/>
          </p:nvSpPr>
          <p:spPr bwMode="auto">
            <a:xfrm>
              <a:off x="4430" y="2866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5426" name="Oval 96"/>
            <p:cNvSpPr>
              <a:spLocks noChangeArrowheads="1"/>
            </p:cNvSpPr>
            <p:nvPr/>
          </p:nvSpPr>
          <p:spPr bwMode="auto">
            <a:xfrm>
              <a:off x="4262" y="2702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15422" name="Oval 2"/>
          <p:cNvSpPr>
            <a:spLocks noChangeArrowheads="1"/>
          </p:cNvSpPr>
          <p:nvPr/>
        </p:nvSpPr>
        <p:spPr bwMode="auto">
          <a:xfrm rot="-722776">
            <a:off x="5853114" y="4175126"/>
            <a:ext cx="3063875" cy="1368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23670" name="Arc 118"/>
          <p:cNvSpPr>
            <a:spLocks/>
          </p:cNvSpPr>
          <p:nvPr/>
        </p:nvSpPr>
        <p:spPr bwMode="auto">
          <a:xfrm rot="20852262" flipH="1">
            <a:off x="6011864" y="4168776"/>
            <a:ext cx="2719387" cy="684213"/>
          </a:xfrm>
          <a:custGeom>
            <a:avLst/>
            <a:gdLst>
              <a:gd name="T0" fmla="*/ 0 w 38266"/>
              <a:gd name="T1" fmla="*/ 440209 h 21600"/>
              <a:gd name="T2" fmla="*/ 2719387 w 38266"/>
              <a:gd name="T3" fmla="*/ 310113 h 21600"/>
              <a:gd name="T4" fmla="*/ 1434099 w 38266"/>
              <a:gd name="T5" fmla="*/ 684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266" h="21600" fill="none" extrusionOk="0">
                <a:moveTo>
                  <a:pt x="0" y="13897"/>
                </a:moveTo>
                <a:cubicBezTo>
                  <a:pt x="3194" y="5528"/>
                  <a:pt x="11222" y="-1"/>
                  <a:pt x="20180" y="0"/>
                </a:cubicBezTo>
                <a:cubicBezTo>
                  <a:pt x="27474" y="0"/>
                  <a:pt x="34277" y="3682"/>
                  <a:pt x="38265" y="9790"/>
                </a:cubicBezTo>
              </a:path>
              <a:path w="38266" h="21600" stroke="0" extrusionOk="0">
                <a:moveTo>
                  <a:pt x="0" y="13897"/>
                </a:moveTo>
                <a:cubicBezTo>
                  <a:pt x="3194" y="5528"/>
                  <a:pt x="11222" y="-1"/>
                  <a:pt x="20180" y="0"/>
                </a:cubicBezTo>
                <a:cubicBezTo>
                  <a:pt x="27474" y="0"/>
                  <a:pt x="34277" y="3682"/>
                  <a:pt x="38265" y="9790"/>
                </a:cubicBezTo>
                <a:lnTo>
                  <a:pt x="20180" y="21600"/>
                </a:lnTo>
                <a:lnTo>
                  <a:pt x="0" y="13897"/>
                </a:lnTo>
                <a:close/>
              </a:path>
            </a:pathLst>
          </a:custGeom>
          <a:noFill/>
          <a:ln w="34925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919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1689" y="293688"/>
            <a:ext cx="5286375" cy="457200"/>
          </a:xfrm>
        </p:spPr>
        <p:txBody>
          <a:bodyPr/>
          <a:lstStyle/>
          <a:p>
            <a:pPr algn="l" eaLnBrk="1" hangingPunct="1"/>
            <a:r>
              <a:rPr lang="hr-HR" altLang="sr-Latn-RS" sz="2400" b="1">
                <a:solidFill>
                  <a:srgbClr val="6600CC"/>
                </a:solidFill>
              </a:rPr>
              <a:t>Kosoaksonometrijska slika stošca</a:t>
            </a:r>
            <a:endParaRPr lang="en-GB" altLang="sr-Latn-RS" sz="2400" b="1">
              <a:solidFill>
                <a:srgbClr val="6600CC"/>
              </a:solidFill>
            </a:endParaRPr>
          </a:p>
        </p:txBody>
      </p:sp>
      <p:sp>
        <p:nvSpPr>
          <p:cNvPr id="16388" name="Text Box 10"/>
          <p:cNvSpPr txBox="1">
            <a:spLocks noChangeArrowheads="1"/>
          </p:cNvSpPr>
          <p:nvPr/>
        </p:nvSpPr>
        <p:spPr bwMode="auto">
          <a:xfrm>
            <a:off x="7000875" y="990600"/>
            <a:ext cx="590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z</a:t>
            </a:r>
            <a:endParaRPr lang="en-GB" altLang="sr-Latn-RS"/>
          </a:p>
        </p:txBody>
      </p:sp>
      <p:sp>
        <p:nvSpPr>
          <p:cNvPr id="16389" name="Line 11"/>
          <p:cNvSpPr>
            <a:spLocks noChangeShapeType="1"/>
          </p:cNvSpPr>
          <p:nvPr/>
        </p:nvSpPr>
        <p:spPr bwMode="auto">
          <a:xfrm>
            <a:off x="7096126" y="10858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0" name="Line 12"/>
          <p:cNvSpPr>
            <a:spLocks noChangeShapeType="1"/>
          </p:cNvSpPr>
          <p:nvPr/>
        </p:nvSpPr>
        <p:spPr bwMode="auto">
          <a:xfrm flipV="1">
            <a:off x="6934200" y="962026"/>
            <a:ext cx="0" cy="263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1" name="Line 13"/>
          <p:cNvSpPr>
            <a:spLocks noChangeShapeType="1"/>
          </p:cNvSpPr>
          <p:nvPr/>
        </p:nvSpPr>
        <p:spPr bwMode="auto">
          <a:xfrm>
            <a:off x="6791325" y="3540126"/>
            <a:ext cx="3265488" cy="650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2" name="Line 14"/>
          <p:cNvSpPr>
            <a:spLocks noChangeShapeType="1"/>
          </p:cNvSpPr>
          <p:nvPr/>
        </p:nvSpPr>
        <p:spPr bwMode="auto">
          <a:xfrm flipH="1">
            <a:off x="5191126" y="3511551"/>
            <a:ext cx="1819275" cy="1336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3" name="Text Box 15"/>
          <p:cNvSpPr txBox="1">
            <a:spLocks noChangeArrowheads="1"/>
          </p:cNvSpPr>
          <p:nvPr/>
        </p:nvSpPr>
        <p:spPr bwMode="auto">
          <a:xfrm>
            <a:off x="9915525" y="34861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6394" name="Text Box 16"/>
          <p:cNvSpPr txBox="1">
            <a:spLocks noChangeArrowheads="1"/>
          </p:cNvSpPr>
          <p:nvPr/>
        </p:nvSpPr>
        <p:spPr bwMode="auto">
          <a:xfrm>
            <a:off x="5000625" y="4368801"/>
            <a:ext cx="400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6395" name="Line 17"/>
          <p:cNvSpPr>
            <a:spLocks noChangeShapeType="1"/>
          </p:cNvSpPr>
          <p:nvPr/>
        </p:nvSpPr>
        <p:spPr bwMode="auto">
          <a:xfrm>
            <a:off x="5086351" y="44640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6" name="Line 18"/>
          <p:cNvSpPr>
            <a:spLocks noChangeShapeType="1"/>
          </p:cNvSpPr>
          <p:nvPr/>
        </p:nvSpPr>
        <p:spPr bwMode="auto">
          <a:xfrm>
            <a:off x="10020301" y="35623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7" name="Line 19"/>
          <p:cNvSpPr>
            <a:spLocks noChangeShapeType="1"/>
          </p:cNvSpPr>
          <p:nvPr/>
        </p:nvSpPr>
        <p:spPr bwMode="auto">
          <a:xfrm flipV="1">
            <a:off x="8659813" y="162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8" name="Line 20"/>
          <p:cNvSpPr>
            <a:spLocks noChangeShapeType="1"/>
          </p:cNvSpPr>
          <p:nvPr/>
        </p:nvSpPr>
        <p:spPr bwMode="auto">
          <a:xfrm flipV="1">
            <a:off x="7370763" y="1601789"/>
            <a:ext cx="1306512" cy="687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9" name="Oval 22"/>
          <p:cNvSpPr>
            <a:spLocks noChangeArrowheads="1"/>
          </p:cNvSpPr>
          <p:nvPr/>
        </p:nvSpPr>
        <p:spPr bwMode="auto">
          <a:xfrm>
            <a:off x="8607425" y="15763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00" name="Text Box 23"/>
          <p:cNvSpPr txBox="1">
            <a:spLocks noChangeArrowheads="1"/>
          </p:cNvSpPr>
          <p:nvPr/>
        </p:nvSpPr>
        <p:spPr bwMode="auto">
          <a:xfrm>
            <a:off x="8651876" y="1338263"/>
            <a:ext cx="500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6401" name="Line 24"/>
          <p:cNvSpPr>
            <a:spLocks noChangeShapeType="1"/>
          </p:cNvSpPr>
          <p:nvPr/>
        </p:nvSpPr>
        <p:spPr bwMode="auto">
          <a:xfrm>
            <a:off x="7339014" y="1895475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2" name="Line 25"/>
          <p:cNvSpPr>
            <a:spLocks noChangeShapeType="1"/>
          </p:cNvSpPr>
          <p:nvPr/>
        </p:nvSpPr>
        <p:spPr bwMode="auto">
          <a:xfrm>
            <a:off x="8780464" y="1390650"/>
            <a:ext cx="104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3" name="Text Box 26"/>
          <p:cNvSpPr txBox="1">
            <a:spLocks noChangeArrowheads="1"/>
          </p:cNvSpPr>
          <p:nvPr/>
        </p:nvSpPr>
        <p:spPr bwMode="auto">
          <a:xfrm>
            <a:off x="7210426" y="1847851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</a:t>
            </a:r>
            <a:endParaRPr lang="en-GB" altLang="sr-Latn-RS" sz="1800"/>
          </a:p>
        </p:txBody>
      </p:sp>
      <p:sp>
        <p:nvSpPr>
          <p:cNvPr id="16404" name="Line 27"/>
          <p:cNvSpPr>
            <a:spLocks noChangeShapeType="1"/>
          </p:cNvSpPr>
          <p:nvPr/>
        </p:nvSpPr>
        <p:spPr bwMode="auto">
          <a:xfrm>
            <a:off x="1905000" y="2581275"/>
            <a:ext cx="2571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5" name="Line 28"/>
          <p:cNvSpPr>
            <a:spLocks noChangeShapeType="1"/>
          </p:cNvSpPr>
          <p:nvPr/>
        </p:nvSpPr>
        <p:spPr bwMode="auto">
          <a:xfrm rot="5400000">
            <a:off x="895350" y="2466975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6" name="Line 29"/>
          <p:cNvSpPr>
            <a:spLocks noChangeShapeType="1"/>
          </p:cNvSpPr>
          <p:nvPr/>
        </p:nvSpPr>
        <p:spPr bwMode="auto">
          <a:xfrm rot="5400000">
            <a:off x="2538413" y="1957388"/>
            <a:ext cx="12477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7" name="Line 30"/>
          <p:cNvSpPr>
            <a:spLocks noChangeShapeType="1"/>
          </p:cNvSpPr>
          <p:nvPr/>
        </p:nvSpPr>
        <p:spPr bwMode="auto">
          <a:xfrm>
            <a:off x="3162300" y="2581276"/>
            <a:ext cx="0" cy="14144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8" name="Line 31"/>
          <p:cNvSpPr>
            <a:spLocks noChangeShapeType="1"/>
          </p:cNvSpPr>
          <p:nvPr/>
        </p:nvSpPr>
        <p:spPr bwMode="auto">
          <a:xfrm rot="-5400000">
            <a:off x="3156744" y="2705894"/>
            <a:ext cx="0" cy="13382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9" name="Text Box 32"/>
          <p:cNvSpPr txBox="1">
            <a:spLocks noChangeArrowheads="1"/>
          </p:cNvSpPr>
          <p:nvPr/>
        </p:nvSpPr>
        <p:spPr bwMode="auto">
          <a:xfrm>
            <a:off x="1928813" y="3657601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y</a:t>
            </a:r>
            <a:endParaRPr lang="en-GB" altLang="sr-Latn-RS" sz="1800"/>
          </a:p>
        </p:txBody>
      </p:sp>
      <p:sp>
        <p:nvSpPr>
          <p:cNvPr id="16410" name="Text Box 33"/>
          <p:cNvSpPr txBox="1">
            <a:spLocks noChangeArrowheads="1"/>
          </p:cNvSpPr>
          <p:nvPr/>
        </p:nvSpPr>
        <p:spPr bwMode="auto">
          <a:xfrm>
            <a:off x="1924051" y="995363"/>
            <a:ext cx="390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z</a:t>
            </a:r>
            <a:endParaRPr lang="en-GB" altLang="sr-Latn-RS" sz="1800"/>
          </a:p>
        </p:txBody>
      </p:sp>
      <p:sp>
        <p:nvSpPr>
          <p:cNvPr id="16411" name="Text Box 34"/>
          <p:cNvSpPr txBox="1">
            <a:spLocks noChangeArrowheads="1"/>
          </p:cNvSpPr>
          <p:nvPr/>
        </p:nvSpPr>
        <p:spPr bwMode="auto">
          <a:xfrm>
            <a:off x="4276726" y="2209801"/>
            <a:ext cx="271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x</a:t>
            </a:r>
            <a:endParaRPr lang="en-GB" altLang="sr-Latn-RS" sz="1800"/>
          </a:p>
        </p:txBody>
      </p:sp>
      <p:sp>
        <p:nvSpPr>
          <p:cNvPr id="16412" name="Oval 35"/>
          <p:cNvSpPr>
            <a:spLocks noChangeArrowheads="1"/>
          </p:cNvSpPr>
          <p:nvPr/>
        </p:nvSpPr>
        <p:spPr bwMode="auto">
          <a:xfrm>
            <a:off x="3114675" y="33289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13" name="Oval 36"/>
          <p:cNvSpPr>
            <a:spLocks noChangeArrowheads="1"/>
          </p:cNvSpPr>
          <p:nvPr/>
        </p:nvSpPr>
        <p:spPr bwMode="auto">
          <a:xfrm>
            <a:off x="3114675" y="12334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14" name="Text Box 37"/>
          <p:cNvSpPr txBox="1">
            <a:spLocks noChangeArrowheads="1"/>
          </p:cNvSpPr>
          <p:nvPr/>
        </p:nvSpPr>
        <p:spPr bwMode="auto">
          <a:xfrm>
            <a:off x="3271839" y="1133476"/>
            <a:ext cx="600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V”</a:t>
            </a:r>
            <a:endParaRPr lang="en-GB" altLang="sr-Latn-RS" sz="1800"/>
          </a:p>
        </p:txBody>
      </p:sp>
      <p:sp>
        <p:nvSpPr>
          <p:cNvPr id="16415" name="Text Box 38"/>
          <p:cNvSpPr txBox="1">
            <a:spLocks noChangeArrowheads="1"/>
          </p:cNvSpPr>
          <p:nvPr/>
        </p:nvSpPr>
        <p:spPr bwMode="auto">
          <a:xfrm>
            <a:off x="2857500" y="2981326"/>
            <a:ext cx="800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S’=V’</a:t>
            </a:r>
            <a:endParaRPr lang="en-GB" altLang="sr-Latn-RS" sz="1800"/>
          </a:p>
        </p:txBody>
      </p:sp>
      <p:sp>
        <p:nvSpPr>
          <p:cNvPr id="16416" name="Oval 39"/>
          <p:cNvSpPr>
            <a:spLocks noChangeArrowheads="1"/>
          </p:cNvSpPr>
          <p:nvPr/>
        </p:nvSpPr>
        <p:spPr bwMode="auto">
          <a:xfrm>
            <a:off x="2566988" y="2778125"/>
            <a:ext cx="1193800" cy="1193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17" name="Line 40"/>
          <p:cNvSpPr>
            <a:spLocks noChangeShapeType="1"/>
          </p:cNvSpPr>
          <p:nvPr/>
        </p:nvSpPr>
        <p:spPr bwMode="auto">
          <a:xfrm flipH="1">
            <a:off x="2562226" y="1316039"/>
            <a:ext cx="569913" cy="1260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18" name="Line 41"/>
          <p:cNvSpPr>
            <a:spLocks noChangeShapeType="1"/>
          </p:cNvSpPr>
          <p:nvPr/>
        </p:nvSpPr>
        <p:spPr bwMode="auto">
          <a:xfrm>
            <a:off x="3192464" y="1312864"/>
            <a:ext cx="574675" cy="127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19" name="Line 42"/>
          <p:cNvSpPr>
            <a:spLocks noChangeShapeType="1"/>
          </p:cNvSpPr>
          <p:nvPr/>
        </p:nvSpPr>
        <p:spPr bwMode="auto">
          <a:xfrm>
            <a:off x="2566988" y="2576513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0" name="Line 43"/>
          <p:cNvSpPr>
            <a:spLocks noChangeShapeType="1"/>
          </p:cNvSpPr>
          <p:nvPr/>
        </p:nvSpPr>
        <p:spPr bwMode="auto">
          <a:xfrm>
            <a:off x="3762375" y="2590800"/>
            <a:ext cx="0" cy="8001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1" name="Oval 44"/>
          <p:cNvSpPr>
            <a:spLocks noChangeArrowheads="1"/>
          </p:cNvSpPr>
          <p:nvPr/>
        </p:nvSpPr>
        <p:spPr bwMode="auto">
          <a:xfrm>
            <a:off x="3114675" y="2543175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22" name="Text Box 45"/>
          <p:cNvSpPr txBox="1">
            <a:spLocks noChangeArrowheads="1"/>
          </p:cNvSpPr>
          <p:nvPr/>
        </p:nvSpPr>
        <p:spPr bwMode="auto">
          <a:xfrm>
            <a:off x="3195639" y="2195513"/>
            <a:ext cx="466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S”</a:t>
            </a:r>
            <a:endParaRPr lang="en-GB" altLang="sr-Latn-RS" sz="1800"/>
          </a:p>
        </p:txBody>
      </p:sp>
      <p:sp>
        <p:nvSpPr>
          <p:cNvPr id="16423" name="Text Box 46"/>
          <p:cNvSpPr txBox="1">
            <a:spLocks noChangeArrowheads="1"/>
          </p:cNvSpPr>
          <p:nvPr/>
        </p:nvSpPr>
        <p:spPr bwMode="auto">
          <a:xfrm>
            <a:off x="1943101" y="2543176"/>
            <a:ext cx="371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800"/>
              <a:t>O</a:t>
            </a:r>
            <a:endParaRPr lang="en-GB" altLang="sr-Latn-RS" sz="1800"/>
          </a:p>
        </p:txBody>
      </p:sp>
      <p:sp>
        <p:nvSpPr>
          <p:cNvPr id="16424" name="Line 50"/>
          <p:cNvSpPr>
            <a:spLocks noChangeShapeType="1"/>
          </p:cNvSpPr>
          <p:nvPr/>
        </p:nvSpPr>
        <p:spPr bwMode="auto">
          <a:xfrm flipH="1">
            <a:off x="7791450" y="3721100"/>
            <a:ext cx="19050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5" name="Line 51"/>
          <p:cNvSpPr>
            <a:spLocks noChangeShapeType="1"/>
          </p:cNvSpPr>
          <p:nvPr/>
        </p:nvSpPr>
        <p:spPr bwMode="auto">
          <a:xfrm flipH="1">
            <a:off x="6399214" y="3917950"/>
            <a:ext cx="2255837" cy="1652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6" name="Text Box 52"/>
          <p:cNvSpPr txBox="1">
            <a:spLocks noChangeArrowheads="1"/>
          </p:cNvSpPr>
          <p:nvPr/>
        </p:nvSpPr>
        <p:spPr bwMode="auto">
          <a:xfrm>
            <a:off x="7035800" y="45466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S</a:t>
            </a:r>
            <a:endParaRPr lang="en-GB" altLang="sr-Latn-RS"/>
          </a:p>
        </p:txBody>
      </p:sp>
      <p:sp>
        <p:nvSpPr>
          <p:cNvPr id="16427" name="Line 53"/>
          <p:cNvSpPr>
            <a:spLocks noChangeShapeType="1"/>
          </p:cNvSpPr>
          <p:nvPr/>
        </p:nvSpPr>
        <p:spPr bwMode="auto">
          <a:xfrm>
            <a:off x="7150100" y="4591050"/>
            <a:ext cx="88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8" name="Line 54"/>
          <p:cNvSpPr>
            <a:spLocks noChangeShapeType="1"/>
          </p:cNvSpPr>
          <p:nvPr/>
        </p:nvSpPr>
        <p:spPr bwMode="auto">
          <a:xfrm>
            <a:off x="6391275" y="5543551"/>
            <a:ext cx="3810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29" name="Line 55"/>
          <p:cNvSpPr>
            <a:spLocks noChangeShapeType="1"/>
          </p:cNvSpPr>
          <p:nvPr/>
        </p:nvSpPr>
        <p:spPr bwMode="auto">
          <a:xfrm>
            <a:off x="6178551" y="55165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0" name="Line 56"/>
          <p:cNvSpPr>
            <a:spLocks noChangeShapeType="1"/>
          </p:cNvSpPr>
          <p:nvPr/>
        </p:nvSpPr>
        <p:spPr bwMode="auto">
          <a:xfrm>
            <a:off x="8096251" y="4106863"/>
            <a:ext cx="485775" cy="1000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1" name="Line 57"/>
          <p:cNvSpPr>
            <a:spLocks noChangeShapeType="1"/>
          </p:cNvSpPr>
          <p:nvPr/>
        </p:nvSpPr>
        <p:spPr bwMode="auto">
          <a:xfrm flipH="1">
            <a:off x="8329614" y="496252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2" name="Line 58"/>
          <p:cNvSpPr>
            <a:spLocks noChangeShapeType="1"/>
          </p:cNvSpPr>
          <p:nvPr/>
        </p:nvSpPr>
        <p:spPr bwMode="auto">
          <a:xfrm flipH="1">
            <a:off x="5991226" y="4486275"/>
            <a:ext cx="415925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3" name="Text Box 59"/>
          <p:cNvSpPr txBox="1">
            <a:spLocks noChangeArrowheads="1"/>
          </p:cNvSpPr>
          <p:nvPr/>
        </p:nvSpPr>
        <p:spPr bwMode="auto">
          <a:xfrm>
            <a:off x="4219576" y="876300"/>
            <a:ext cx="155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dva puta uvećati</a:t>
            </a:r>
            <a:endParaRPr lang="en-GB" altLang="sr-Latn-RS"/>
          </a:p>
        </p:txBody>
      </p:sp>
      <p:grpSp>
        <p:nvGrpSpPr>
          <p:cNvPr id="16434" name="Group 60"/>
          <p:cNvGrpSpPr>
            <a:grpSpLocks/>
          </p:cNvGrpSpPr>
          <p:nvPr/>
        </p:nvGrpSpPr>
        <p:grpSpPr bwMode="auto">
          <a:xfrm>
            <a:off x="5870576" y="4819651"/>
            <a:ext cx="600075" cy="600075"/>
            <a:chOff x="2738" y="3036"/>
            <a:chExt cx="378" cy="378"/>
          </a:xfrm>
        </p:grpSpPr>
        <p:sp>
          <p:nvSpPr>
            <p:cNvPr id="16456" name="Oval 61"/>
            <p:cNvSpPr>
              <a:spLocks noChangeArrowheads="1"/>
            </p:cNvSpPr>
            <p:nvPr/>
          </p:nvSpPr>
          <p:spPr bwMode="auto">
            <a:xfrm>
              <a:off x="2904" y="3202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6457" name="Oval 62"/>
            <p:cNvSpPr>
              <a:spLocks noChangeArrowheads="1"/>
            </p:cNvSpPr>
            <p:nvPr/>
          </p:nvSpPr>
          <p:spPr bwMode="auto">
            <a:xfrm>
              <a:off x="2738" y="3036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16435" name="Line 65"/>
          <p:cNvSpPr>
            <a:spLocks noChangeShapeType="1"/>
          </p:cNvSpPr>
          <p:nvPr/>
        </p:nvSpPr>
        <p:spPr bwMode="auto">
          <a:xfrm rot="16200000" flipH="1">
            <a:off x="5956301" y="4922838"/>
            <a:ext cx="128587" cy="236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6" name="Rectangle 66"/>
          <p:cNvSpPr>
            <a:spLocks noChangeArrowheads="1"/>
          </p:cNvSpPr>
          <p:nvPr/>
        </p:nvSpPr>
        <p:spPr bwMode="auto">
          <a:xfrm rot="1715364">
            <a:off x="5926138" y="4908550"/>
            <a:ext cx="95250" cy="95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37" name="Text Box 67"/>
          <p:cNvSpPr txBox="1">
            <a:spLocks noChangeArrowheads="1"/>
          </p:cNvSpPr>
          <p:nvPr/>
        </p:nvSpPr>
        <p:spPr bwMode="auto">
          <a:xfrm>
            <a:off x="5862638" y="4719638"/>
            <a:ext cx="195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.</a:t>
            </a:r>
            <a:endParaRPr lang="en-GB" altLang="sr-Latn-RS"/>
          </a:p>
        </p:txBody>
      </p:sp>
      <p:sp>
        <p:nvSpPr>
          <p:cNvPr id="16438" name="Line 70"/>
          <p:cNvSpPr>
            <a:spLocks noChangeShapeType="1"/>
          </p:cNvSpPr>
          <p:nvPr/>
        </p:nvSpPr>
        <p:spPr bwMode="auto">
          <a:xfrm rot="-5400000">
            <a:off x="8655051" y="4386263"/>
            <a:ext cx="144462" cy="214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39" name="Rectangle 71"/>
          <p:cNvSpPr>
            <a:spLocks noChangeArrowheads="1"/>
          </p:cNvSpPr>
          <p:nvPr/>
        </p:nvSpPr>
        <p:spPr bwMode="auto">
          <a:xfrm rot="-2113643">
            <a:off x="8712200" y="4362450"/>
            <a:ext cx="95250" cy="95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40" name="Text Box 72"/>
          <p:cNvSpPr txBox="1">
            <a:spLocks noChangeArrowheads="1"/>
          </p:cNvSpPr>
          <p:nvPr/>
        </p:nvSpPr>
        <p:spPr bwMode="auto">
          <a:xfrm>
            <a:off x="8645526" y="4171950"/>
            <a:ext cx="187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/>
              <a:t>.</a:t>
            </a:r>
            <a:endParaRPr lang="en-GB" altLang="sr-Latn-RS"/>
          </a:p>
        </p:txBody>
      </p:sp>
      <p:grpSp>
        <p:nvGrpSpPr>
          <p:cNvPr id="16441" name="Group 80"/>
          <p:cNvGrpSpPr>
            <a:grpSpLocks/>
          </p:cNvGrpSpPr>
          <p:nvPr/>
        </p:nvGrpSpPr>
        <p:grpSpPr bwMode="auto">
          <a:xfrm>
            <a:off x="5407026" y="4038600"/>
            <a:ext cx="3908425" cy="2381250"/>
            <a:chOff x="2446" y="2544"/>
            <a:chExt cx="2462" cy="1500"/>
          </a:xfrm>
        </p:grpSpPr>
        <p:sp>
          <p:nvSpPr>
            <p:cNvPr id="16454" name="Line 81"/>
            <p:cNvSpPr>
              <a:spLocks noChangeShapeType="1"/>
            </p:cNvSpPr>
            <p:nvPr/>
          </p:nvSpPr>
          <p:spPr bwMode="auto">
            <a:xfrm flipV="1">
              <a:off x="2446" y="2787"/>
              <a:ext cx="2462" cy="543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55" name="Line 82"/>
            <p:cNvSpPr>
              <a:spLocks noChangeShapeType="1"/>
            </p:cNvSpPr>
            <p:nvPr/>
          </p:nvSpPr>
          <p:spPr bwMode="auto">
            <a:xfrm>
              <a:off x="3567" y="2544"/>
              <a:ext cx="327" cy="150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16442" name="Line 83"/>
          <p:cNvSpPr>
            <a:spLocks noChangeShapeType="1"/>
          </p:cNvSpPr>
          <p:nvPr/>
        </p:nvSpPr>
        <p:spPr bwMode="auto">
          <a:xfrm>
            <a:off x="6203951" y="4632325"/>
            <a:ext cx="2347913" cy="465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43" name="Oval 84"/>
          <p:cNvSpPr>
            <a:spLocks noChangeArrowheads="1"/>
          </p:cNvSpPr>
          <p:nvPr/>
        </p:nvSpPr>
        <p:spPr bwMode="auto">
          <a:xfrm>
            <a:off x="7316788" y="4814888"/>
            <a:ext cx="88900" cy="889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44" name="Line 85"/>
          <p:cNvSpPr>
            <a:spLocks noChangeShapeType="1"/>
          </p:cNvSpPr>
          <p:nvPr/>
        </p:nvSpPr>
        <p:spPr bwMode="auto">
          <a:xfrm flipV="1">
            <a:off x="7367588" y="2295525"/>
            <a:ext cx="0" cy="25273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16445" name="Group 86"/>
          <p:cNvGrpSpPr>
            <a:grpSpLocks/>
          </p:cNvGrpSpPr>
          <p:nvPr/>
        </p:nvGrpSpPr>
        <p:grpSpPr bwMode="auto">
          <a:xfrm>
            <a:off x="8289926" y="4289426"/>
            <a:ext cx="600075" cy="600075"/>
            <a:chOff x="4262" y="2702"/>
            <a:chExt cx="378" cy="378"/>
          </a:xfrm>
        </p:grpSpPr>
        <p:sp>
          <p:nvSpPr>
            <p:cNvPr id="16452" name="Oval 87"/>
            <p:cNvSpPr>
              <a:spLocks noChangeArrowheads="1"/>
            </p:cNvSpPr>
            <p:nvPr/>
          </p:nvSpPr>
          <p:spPr bwMode="auto">
            <a:xfrm>
              <a:off x="4430" y="2866"/>
              <a:ext cx="46" cy="46"/>
            </a:xfrm>
            <a:prstGeom prst="ellipse">
              <a:avLst/>
            </a:pr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  <p:sp>
          <p:nvSpPr>
            <p:cNvPr id="16453" name="Oval 88"/>
            <p:cNvSpPr>
              <a:spLocks noChangeArrowheads="1"/>
            </p:cNvSpPr>
            <p:nvPr/>
          </p:nvSpPr>
          <p:spPr bwMode="auto">
            <a:xfrm>
              <a:off x="4262" y="2702"/>
              <a:ext cx="378" cy="3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hr-HR" altLang="sr-Latn-RS"/>
            </a:p>
          </p:txBody>
        </p:sp>
      </p:grpSp>
      <p:sp>
        <p:nvSpPr>
          <p:cNvPr id="16446" name="Freeform 91"/>
          <p:cNvSpPr>
            <a:spLocks/>
          </p:cNvSpPr>
          <p:nvPr/>
        </p:nvSpPr>
        <p:spPr bwMode="auto">
          <a:xfrm>
            <a:off x="5881688" y="2271714"/>
            <a:ext cx="3014662" cy="3328987"/>
          </a:xfrm>
          <a:custGeom>
            <a:avLst/>
            <a:gdLst>
              <a:gd name="T0" fmla="*/ 1490662 w 1899"/>
              <a:gd name="T1" fmla="*/ 0 h 2097"/>
              <a:gd name="T2" fmla="*/ 19050 w 1899"/>
              <a:gd name="T3" fmla="*/ 2714625 h 2097"/>
              <a:gd name="T4" fmla="*/ 0 w 1899"/>
              <a:gd name="T5" fmla="*/ 2824162 h 2097"/>
              <a:gd name="T6" fmla="*/ 9525 w 1899"/>
              <a:gd name="T7" fmla="*/ 2933700 h 2097"/>
              <a:gd name="T8" fmla="*/ 61912 w 1899"/>
              <a:gd name="T9" fmla="*/ 3024187 h 2097"/>
              <a:gd name="T10" fmla="*/ 128587 w 1899"/>
              <a:gd name="T11" fmla="*/ 3105150 h 2097"/>
              <a:gd name="T12" fmla="*/ 204787 w 1899"/>
              <a:gd name="T13" fmla="*/ 3157537 h 2097"/>
              <a:gd name="T14" fmla="*/ 357187 w 1899"/>
              <a:gd name="T15" fmla="*/ 3233737 h 2097"/>
              <a:gd name="T16" fmla="*/ 542925 w 1899"/>
              <a:gd name="T17" fmla="*/ 3281362 h 2097"/>
              <a:gd name="T18" fmla="*/ 728662 w 1899"/>
              <a:gd name="T19" fmla="*/ 3314700 h 2097"/>
              <a:gd name="T20" fmla="*/ 957262 w 1899"/>
              <a:gd name="T21" fmla="*/ 3328987 h 2097"/>
              <a:gd name="T22" fmla="*/ 1214437 w 1899"/>
              <a:gd name="T23" fmla="*/ 3319462 h 2097"/>
              <a:gd name="T24" fmla="*/ 1457325 w 1899"/>
              <a:gd name="T25" fmla="*/ 3290887 h 2097"/>
              <a:gd name="T26" fmla="*/ 1714500 w 1899"/>
              <a:gd name="T27" fmla="*/ 3243262 h 2097"/>
              <a:gd name="T28" fmla="*/ 1981200 w 1899"/>
              <a:gd name="T29" fmla="*/ 3167062 h 2097"/>
              <a:gd name="T30" fmla="*/ 2195512 w 1899"/>
              <a:gd name="T31" fmla="*/ 3090862 h 2097"/>
              <a:gd name="T32" fmla="*/ 2395537 w 1899"/>
              <a:gd name="T33" fmla="*/ 3000375 h 2097"/>
              <a:gd name="T34" fmla="*/ 2552700 w 1899"/>
              <a:gd name="T35" fmla="*/ 2909887 h 2097"/>
              <a:gd name="T36" fmla="*/ 2738437 w 1899"/>
              <a:gd name="T37" fmla="*/ 2781300 h 2097"/>
              <a:gd name="T38" fmla="*/ 2871787 w 1899"/>
              <a:gd name="T39" fmla="*/ 2647950 h 2097"/>
              <a:gd name="T40" fmla="*/ 2947987 w 1899"/>
              <a:gd name="T41" fmla="*/ 2547937 h 2097"/>
              <a:gd name="T42" fmla="*/ 2995612 w 1899"/>
              <a:gd name="T43" fmla="*/ 2409825 h 2097"/>
              <a:gd name="T44" fmla="*/ 3014662 w 1899"/>
              <a:gd name="T45" fmla="*/ 2319337 h 2097"/>
              <a:gd name="T46" fmla="*/ 2986087 w 1899"/>
              <a:gd name="T47" fmla="*/ 2224087 h 2097"/>
              <a:gd name="T48" fmla="*/ 2947987 w 1899"/>
              <a:gd name="T49" fmla="*/ 2143125 h 2097"/>
              <a:gd name="T50" fmla="*/ 1490662 w 1899"/>
              <a:gd name="T51" fmla="*/ 0 h 209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899" h="2097">
                <a:moveTo>
                  <a:pt x="939" y="0"/>
                </a:moveTo>
                <a:lnTo>
                  <a:pt x="12" y="1710"/>
                </a:lnTo>
                <a:lnTo>
                  <a:pt x="0" y="1779"/>
                </a:lnTo>
                <a:lnTo>
                  <a:pt x="6" y="1848"/>
                </a:lnTo>
                <a:lnTo>
                  <a:pt x="39" y="1905"/>
                </a:lnTo>
                <a:lnTo>
                  <a:pt x="81" y="1956"/>
                </a:lnTo>
                <a:lnTo>
                  <a:pt x="129" y="1989"/>
                </a:lnTo>
                <a:lnTo>
                  <a:pt x="225" y="2037"/>
                </a:lnTo>
                <a:lnTo>
                  <a:pt x="342" y="2067"/>
                </a:lnTo>
                <a:lnTo>
                  <a:pt x="459" y="2088"/>
                </a:lnTo>
                <a:lnTo>
                  <a:pt x="603" y="2097"/>
                </a:lnTo>
                <a:lnTo>
                  <a:pt x="765" y="2091"/>
                </a:lnTo>
                <a:lnTo>
                  <a:pt x="918" y="2073"/>
                </a:lnTo>
                <a:lnTo>
                  <a:pt x="1080" y="2043"/>
                </a:lnTo>
                <a:lnTo>
                  <a:pt x="1248" y="1995"/>
                </a:lnTo>
                <a:lnTo>
                  <a:pt x="1383" y="1947"/>
                </a:lnTo>
                <a:lnTo>
                  <a:pt x="1509" y="1890"/>
                </a:lnTo>
                <a:lnTo>
                  <a:pt x="1608" y="1833"/>
                </a:lnTo>
                <a:lnTo>
                  <a:pt x="1725" y="1752"/>
                </a:lnTo>
                <a:lnTo>
                  <a:pt x="1809" y="1668"/>
                </a:lnTo>
                <a:lnTo>
                  <a:pt x="1857" y="1605"/>
                </a:lnTo>
                <a:lnTo>
                  <a:pt x="1887" y="1518"/>
                </a:lnTo>
                <a:lnTo>
                  <a:pt x="1899" y="1461"/>
                </a:lnTo>
                <a:lnTo>
                  <a:pt x="1881" y="1401"/>
                </a:lnTo>
                <a:lnTo>
                  <a:pt x="1857" y="1350"/>
                </a:lnTo>
                <a:lnTo>
                  <a:pt x="939" y="0"/>
                </a:lnTo>
                <a:close/>
              </a:path>
            </a:pathLst>
          </a:custGeom>
          <a:gradFill rotWithShape="0">
            <a:gsLst>
              <a:gs pos="58000">
                <a:srgbClr val="FFFF00">
                  <a:lumMod val="32000"/>
                  <a:lumOff val="68000"/>
                  <a:alpha val="66000"/>
                </a:srgbClr>
              </a:gs>
              <a:gs pos="100000">
                <a:srgbClr val="FFC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6447" name="Oval 89"/>
          <p:cNvSpPr>
            <a:spLocks noChangeArrowheads="1"/>
          </p:cNvSpPr>
          <p:nvPr/>
        </p:nvSpPr>
        <p:spPr bwMode="auto">
          <a:xfrm rot="-722776">
            <a:off x="5853114" y="4175126"/>
            <a:ext cx="3063875" cy="13684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  <p:sp>
        <p:nvSpPr>
          <p:cNvPr id="16448" name="Arc 90"/>
          <p:cNvSpPr>
            <a:spLocks/>
          </p:cNvSpPr>
          <p:nvPr/>
        </p:nvSpPr>
        <p:spPr bwMode="auto">
          <a:xfrm rot="20852262" flipH="1">
            <a:off x="6011864" y="4168776"/>
            <a:ext cx="2719387" cy="684213"/>
          </a:xfrm>
          <a:custGeom>
            <a:avLst/>
            <a:gdLst>
              <a:gd name="T0" fmla="*/ 0 w 38266"/>
              <a:gd name="T1" fmla="*/ 440209 h 21600"/>
              <a:gd name="T2" fmla="*/ 2719387 w 38266"/>
              <a:gd name="T3" fmla="*/ 310113 h 21600"/>
              <a:gd name="T4" fmla="*/ 1434099 w 38266"/>
              <a:gd name="T5" fmla="*/ 684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266" h="21600" fill="none" extrusionOk="0">
                <a:moveTo>
                  <a:pt x="0" y="13897"/>
                </a:moveTo>
                <a:cubicBezTo>
                  <a:pt x="3194" y="5528"/>
                  <a:pt x="11222" y="-1"/>
                  <a:pt x="20180" y="0"/>
                </a:cubicBezTo>
                <a:cubicBezTo>
                  <a:pt x="27474" y="0"/>
                  <a:pt x="34277" y="3682"/>
                  <a:pt x="38265" y="9790"/>
                </a:cubicBezTo>
              </a:path>
              <a:path w="38266" h="21600" stroke="0" extrusionOk="0">
                <a:moveTo>
                  <a:pt x="0" y="13897"/>
                </a:moveTo>
                <a:cubicBezTo>
                  <a:pt x="3194" y="5528"/>
                  <a:pt x="11222" y="-1"/>
                  <a:pt x="20180" y="0"/>
                </a:cubicBezTo>
                <a:cubicBezTo>
                  <a:pt x="27474" y="0"/>
                  <a:pt x="34277" y="3682"/>
                  <a:pt x="38265" y="9790"/>
                </a:cubicBezTo>
                <a:lnTo>
                  <a:pt x="20180" y="21600"/>
                </a:lnTo>
                <a:lnTo>
                  <a:pt x="0" y="13897"/>
                </a:lnTo>
                <a:close/>
              </a:path>
            </a:pathLst>
          </a:custGeom>
          <a:noFill/>
          <a:ln w="34925">
            <a:solidFill>
              <a:schemeClr val="accent2">
                <a:lumMod val="60000"/>
                <a:lumOff val="4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449" name="Line 69"/>
          <p:cNvSpPr>
            <a:spLocks noChangeShapeType="1"/>
          </p:cNvSpPr>
          <p:nvPr/>
        </p:nvSpPr>
        <p:spPr bwMode="auto">
          <a:xfrm>
            <a:off x="7400926" y="2308226"/>
            <a:ext cx="1431925" cy="2111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50" name="Line 64"/>
          <p:cNvSpPr>
            <a:spLocks noChangeShapeType="1"/>
          </p:cNvSpPr>
          <p:nvPr/>
        </p:nvSpPr>
        <p:spPr bwMode="auto">
          <a:xfrm flipH="1">
            <a:off x="5907089" y="2319339"/>
            <a:ext cx="1436687" cy="2655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51" name="Oval 21"/>
          <p:cNvSpPr>
            <a:spLocks noChangeArrowheads="1"/>
          </p:cNvSpPr>
          <p:nvPr/>
        </p:nvSpPr>
        <p:spPr bwMode="auto">
          <a:xfrm>
            <a:off x="7324725" y="2239963"/>
            <a:ext cx="88900" cy="889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721787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1" name="AutoShape 31">
            <a:extLst>
              <a:ext uri="{FF2B5EF4-FFF2-40B4-BE49-F238E27FC236}">
                <a16:creationId xmlns:a16="http://schemas.microsoft.com/office/drawing/2014/main" id="{BDC86548-874B-7E6C-BCBD-6E2B0330A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2179639"/>
            <a:ext cx="2946400" cy="2693987"/>
          </a:xfrm>
          <a:prstGeom prst="triangle">
            <a:avLst>
              <a:gd name="adj" fmla="val 50968"/>
            </a:avLst>
          </a:prstGeom>
          <a:gradFill rotWithShape="0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46" name="Rectangle 26">
            <a:extLst>
              <a:ext uri="{FF2B5EF4-FFF2-40B4-BE49-F238E27FC236}">
                <a16:creationId xmlns:a16="http://schemas.microsoft.com/office/drawing/2014/main" id="{0229DAFF-E11C-AF4C-D07D-B764F79A56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3100" y="428625"/>
            <a:ext cx="6515100" cy="400050"/>
          </a:xfrm>
        </p:spPr>
        <p:txBody>
          <a:bodyPr>
            <a:normAutofit fontScale="90000"/>
          </a:bodyPr>
          <a:lstStyle/>
          <a:p>
            <a:pPr algn="l"/>
            <a:r>
              <a:rPr lang="hr-HR" altLang="en-US" sz="2400" b="1" dirty="0"/>
              <a:t>Presjek stošca </a:t>
            </a:r>
            <a:r>
              <a:rPr lang="hr-HR" altLang="en-US" sz="2400" b="1" dirty="0" err="1"/>
              <a:t>projicirajućom</a:t>
            </a:r>
            <a:r>
              <a:rPr lang="hr-HR" altLang="en-US" sz="2400" b="1" dirty="0"/>
              <a:t> ravninom</a:t>
            </a:r>
            <a:endParaRPr lang="en-GB" altLang="en-US" sz="2400" b="1" dirty="0"/>
          </a:p>
        </p:txBody>
      </p:sp>
      <p:sp>
        <p:nvSpPr>
          <p:cNvPr id="30749" name="Line 29">
            <a:extLst>
              <a:ext uri="{FF2B5EF4-FFF2-40B4-BE49-F238E27FC236}">
                <a16:creationId xmlns:a16="http://schemas.microsoft.com/office/drawing/2014/main" id="{5193F66E-FFAE-B625-0799-DE621468C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43101" y="3643314"/>
            <a:ext cx="2233613" cy="147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0" name="Oval 30">
            <a:extLst>
              <a:ext uri="{FF2B5EF4-FFF2-40B4-BE49-F238E27FC236}">
                <a16:creationId xmlns:a16="http://schemas.microsoft.com/office/drawing/2014/main" id="{445BC799-1585-4B9C-3EEB-F13ED081C534}"/>
              </a:ext>
            </a:extLst>
          </p:cNvPr>
          <p:cNvSpPr>
            <a:spLocks noChangeArrowheads="1"/>
          </p:cNvSpPr>
          <p:nvPr/>
        </p:nvSpPr>
        <p:spPr bwMode="auto">
          <a:xfrm rot="237544">
            <a:off x="3125789" y="4243388"/>
            <a:ext cx="3030537" cy="1682750"/>
          </a:xfrm>
          <a:prstGeom prst="ellipse">
            <a:avLst/>
          </a:prstGeom>
          <a:gradFill rotWithShape="0">
            <a:gsLst>
              <a:gs pos="0">
                <a:srgbClr val="FFFF00">
                  <a:gamma/>
                  <a:shade val="79216"/>
                  <a:invGamma/>
                </a:srgbClr>
              </a:gs>
              <a:gs pos="100000">
                <a:srgbClr val="FFFF00"/>
              </a:gs>
            </a:gsLst>
            <a:lin ang="5400000" scaled="1"/>
          </a:gradFill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52" name="Line 32">
            <a:extLst>
              <a:ext uri="{FF2B5EF4-FFF2-40B4-BE49-F238E27FC236}">
                <a16:creationId xmlns:a16="http://schemas.microsoft.com/office/drawing/2014/main" id="{830FF5C0-36E6-6A30-7099-F42FE85751EA}"/>
              </a:ext>
            </a:extLst>
          </p:cNvPr>
          <p:cNvSpPr>
            <a:spLocks noChangeShapeType="1"/>
          </p:cNvSpPr>
          <p:nvPr/>
        </p:nvSpPr>
        <p:spPr bwMode="auto">
          <a:xfrm rot="256969" flipH="1">
            <a:off x="3783014" y="4278314"/>
            <a:ext cx="1900237" cy="150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3" name="Line 33">
            <a:extLst>
              <a:ext uri="{FF2B5EF4-FFF2-40B4-BE49-F238E27FC236}">
                <a16:creationId xmlns:a16="http://schemas.microsoft.com/office/drawing/2014/main" id="{85CAB19D-349E-0100-7008-1123647D4F00}"/>
              </a:ext>
            </a:extLst>
          </p:cNvPr>
          <p:cNvSpPr>
            <a:spLocks noChangeShapeType="1"/>
          </p:cNvSpPr>
          <p:nvPr/>
        </p:nvSpPr>
        <p:spPr bwMode="auto">
          <a:xfrm rot="445821">
            <a:off x="3409950" y="4657725"/>
            <a:ext cx="2489200" cy="846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5" name="Line 35">
            <a:extLst>
              <a:ext uri="{FF2B5EF4-FFF2-40B4-BE49-F238E27FC236}">
                <a16:creationId xmlns:a16="http://schemas.microsoft.com/office/drawing/2014/main" id="{236B07DC-3409-EA01-6D5F-6FA67C69F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3438" y="2171700"/>
            <a:ext cx="0" cy="2928938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6" name="Line 36">
            <a:extLst>
              <a:ext uri="{FF2B5EF4-FFF2-40B4-BE49-F238E27FC236}">
                <a16:creationId xmlns:a16="http://schemas.microsoft.com/office/drawing/2014/main" id="{01D8122B-B2EF-C515-358D-382FC30DAE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7350" y="4962525"/>
            <a:ext cx="1409700" cy="9350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48" name="Line 28">
            <a:extLst>
              <a:ext uri="{FF2B5EF4-FFF2-40B4-BE49-F238E27FC236}">
                <a16:creationId xmlns:a16="http://schemas.microsoft.com/office/drawing/2014/main" id="{C001834A-DF97-5B14-A82F-40CD4A777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3064" y="3638550"/>
            <a:ext cx="3470275" cy="1697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7" name="Line 37">
            <a:extLst>
              <a:ext uri="{FF2B5EF4-FFF2-40B4-BE49-F238E27FC236}">
                <a16:creationId xmlns:a16="http://schemas.microsoft.com/office/drawing/2014/main" id="{8D35D09A-1B24-F7EB-DFB3-CB0EEA611B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9913" y="3800475"/>
            <a:ext cx="1409700" cy="9350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8" name="Text Box 38">
            <a:extLst>
              <a:ext uri="{FF2B5EF4-FFF2-40B4-BE49-F238E27FC236}">
                <a16:creationId xmlns:a16="http://schemas.microsoft.com/office/drawing/2014/main" id="{CE96B3DB-0CB5-D43A-F84A-9AC779899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1" y="4700589"/>
            <a:ext cx="309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/>
              <a:t>y</a:t>
            </a:r>
            <a:endParaRPr lang="en-GB" altLang="en-US" sz="2000"/>
          </a:p>
        </p:txBody>
      </p:sp>
      <p:sp>
        <p:nvSpPr>
          <p:cNvPr id="30759" name="Text Box 39">
            <a:extLst>
              <a:ext uri="{FF2B5EF4-FFF2-40B4-BE49-F238E27FC236}">
                <a16:creationId xmlns:a16="http://schemas.microsoft.com/office/drawing/2014/main" id="{CE955C85-896D-1546-3E28-7547A6788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451" y="4914901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/>
              <a:t>x</a:t>
            </a:r>
            <a:endParaRPr lang="en-GB" altLang="en-US" sz="2000"/>
          </a:p>
        </p:txBody>
      </p:sp>
      <p:sp>
        <p:nvSpPr>
          <p:cNvPr id="30760" name="Text Box 40">
            <a:extLst>
              <a:ext uri="{FF2B5EF4-FFF2-40B4-BE49-F238E27FC236}">
                <a16:creationId xmlns:a16="http://schemas.microsoft.com/office/drawing/2014/main" id="{F7C9C130-EBE0-202D-1553-1B8FCED8A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6" y="1400176"/>
            <a:ext cx="44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/>
              <a:t>z</a:t>
            </a:r>
            <a:endParaRPr lang="en-GB" altLang="en-US" sz="2000"/>
          </a:p>
        </p:txBody>
      </p:sp>
      <p:sp>
        <p:nvSpPr>
          <p:cNvPr id="30761" name="Line 41">
            <a:extLst>
              <a:ext uri="{FF2B5EF4-FFF2-40B4-BE49-F238E27FC236}">
                <a16:creationId xmlns:a16="http://schemas.microsoft.com/office/drawing/2014/main" id="{EDD0FDDD-A3FB-0368-D69A-D65F4B9FE7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6238" y="1109664"/>
            <a:ext cx="0" cy="2524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2" name="Line 42">
            <a:extLst>
              <a:ext uri="{FF2B5EF4-FFF2-40B4-BE49-F238E27FC236}">
                <a16:creationId xmlns:a16="http://schemas.microsoft.com/office/drawing/2014/main" id="{48789CBD-398F-B9E9-242E-579E6C079B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1839" y="5491164"/>
            <a:ext cx="909637" cy="447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3" name="Line 43">
            <a:extLst>
              <a:ext uri="{FF2B5EF4-FFF2-40B4-BE49-F238E27FC236}">
                <a16:creationId xmlns:a16="http://schemas.microsoft.com/office/drawing/2014/main" id="{0DCF437A-2B03-5C21-F077-6813D5F520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30800" y="4243388"/>
            <a:ext cx="7747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4" name="Arc 44">
            <a:extLst>
              <a:ext uri="{FF2B5EF4-FFF2-40B4-BE49-F238E27FC236}">
                <a16:creationId xmlns:a16="http://schemas.microsoft.com/office/drawing/2014/main" id="{A4E893B3-6E04-A997-4512-191946AF2118}"/>
              </a:ext>
            </a:extLst>
          </p:cNvPr>
          <p:cNvSpPr>
            <a:spLocks/>
          </p:cNvSpPr>
          <p:nvPr/>
        </p:nvSpPr>
        <p:spPr bwMode="auto">
          <a:xfrm rot="315099" flipV="1">
            <a:off x="4602163" y="4867275"/>
            <a:ext cx="1516062" cy="1123950"/>
          </a:xfrm>
          <a:custGeom>
            <a:avLst/>
            <a:gdLst>
              <a:gd name="G0" fmla="+- 147 0 0"/>
              <a:gd name="G1" fmla="+- 21600 0 0"/>
              <a:gd name="G2" fmla="+- 21600 0 0"/>
              <a:gd name="T0" fmla="*/ 0 w 21747"/>
              <a:gd name="T1" fmla="*/ 0 h 27671"/>
              <a:gd name="T2" fmla="*/ 20876 w 21747"/>
              <a:gd name="T3" fmla="*/ 27671 h 27671"/>
              <a:gd name="T4" fmla="*/ 147 w 21747"/>
              <a:gd name="T5" fmla="*/ 21600 h 27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47" h="27671" fill="none" extrusionOk="0">
                <a:moveTo>
                  <a:pt x="0" y="0"/>
                </a:moveTo>
                <a:cubicBezTo>
                  <a:pt x="49" y="0"/>
                  <a:pt x="98" y="0"/>
                  <a:pt x="147" y="0"/>
                </a:cubicBezTo>
                <a:cubicBezTo>
                  <a:pt x="12076" y="0"/>
                  <a:pt x="21747" y="9670"/>
                  <a:pt x="21747" y="21600"/>
                </a:cubicBezTo>
                <a:cubicBezTo>
                  <a:pt x="21747" y="23654"/>
                  <a:pt x="21453" y="25699"/>
                  <a:pt x="20876" y="27671"/>
                </a:cubicBezTo>
              </a:path>
              <a:path w="21747" h="27671" stroke="0" extrusionOk="0">
                <a:moveTo>
                  <a:pt x="0" y="0"/>
                </a:moveTo>
                <a:cubicBezTo>
                  <a:pt x="49" y="0"/>
                  <a:pt x="98" y="0"/>
                  <a:pt x="147" y="0"/>
                </a:cubicBezTo>
                <a:cubicBezTo>
                  <a:pt x="12076" y="0"/>
                  <a:pt x="21747" y="9670"/>
                  <a:pt x="21747" y="21600"/>
                </a:cubicBezTo>
                <a:cubicBezTo>
                  <a:pt x="21747" y="23654"/>
                  <a:pt x="21453" y="25699"/>
                  <a:pt x="20876" y="27671"/>
                </a:cubicBezTo>
                <a:lnTo>
                  <a:pt x="147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5" name="Arc 45">
            <a:extLst>
              <a:ext uri="{FF2B5EF4-FFF2-40B4-BE49-F238E27FC236}">
                <a16:creationId xmlns:a16="http://schemas.microsoft.com/office/drawing/2014/main" id="{EA7E0891-98F9-8BB8-7625-1A8119AD7813}"/>
              </a:ext>
            </a:extLst>
          </p:cNvPr>
          <p:cNvSpPr>
            <a:spLocks/>
          </p:cNvSpPr>
          <p:nvPr/>
        </p:nvSpPr>
        <p:spPr bwMode="auto">
          <a:xfrm rot="202825" flipH="1" flipV="1">
            <a:off x="3117850" y="4708526"/>
            <a:ext cx="1481138" cy="11731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9075"/>
              <a:gd name="T2" fmla="*/ 20265 w 21600"/>
              <a:gd name="T3" fmla="*/ 29075 h 29075"/>
              <a:gd name="T4" fmla="*/ 0 w 21600"/>
              <a:gd name="T5" fmla="*/ 21600 h 29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9075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150"/>
                  <a:pt x="21148" y="26681"/>
                  <a:pt x="20265" y="29075"/>
                </a:cubicBezTo>
              </a:path>
              <a:path w="21600" h="29075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4150"/>
                  <a:pt x="21148" y="26681"/>
                  <a:pt x="20265" y="29075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66" name="Line 46">
            <a:extLst>
              <a:ext uri="{FF2B5EF4-FFF2-40B4-BE49-F238E27FC236}">
                <a16:creationId xmlns:a16="http://schemas.microsoft.com/office/drawing/2014/main" id="{348CE7FD-EB0A-5552-E3DF-5E5CE9EEB3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8026" y="2166939"/>
            <a:ext cx="1400175" cy="2505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7" name="Line 47">
            <a:extLst>
              <a:ext uri="{FF2B5EF4-FFF2-40B4-BE49-F238E27FC236}">
                <a16:creationId xmlns:a16="http://schemas.microsoft.com/office/drawing/2014/main" id="{BDA3DC00-EF58-758D-CFDD-4735289C8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1" y="2181226"/>
            <a:ext cx="1471613" cy="27670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8" name="Line 48">
            <a:extLst>
              <a:ext uri="{FF2B5EF4-FFF2-40B4-BE49-F238E27FC236}">
                <a16:creationId xmlns:a16="http://schemas.microsoft.com/office/drawing/2014/main" id="{AA445200-C4E5-DE31-A86B-EBFBFAC5F1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8676" y="1497014"/>
            <a:ext cx="1071563" cy="708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9" name="Line 49">
            <a:extLst>
              <a:ext uri="{FF2B5EF4-FFF2-40B4-BE49-F238E27FC236}">
                <a16:creationId xmlns:a16="http://schemas.microsoft.com/office/drawing/2014/main" id="{EDB26A06-8377-12DF-8942-61641D2A71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05475" y="1495426"/>
            <a:ext cx="0" cy="288607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0" name="Line 50">
            <a:extLst>
              <a:ext uri="{FF2B5EF4-FFF2-40B4-BE49-F238E27FC236}">
                <a16:creationId xmlns:a16="http://schemas.microsoft.com/office/drawing/2014/main" id="{83DC969B-3D19-76F3-CEDE-A0397F588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5475" y="1495425"/>
            <a:ext cx="1176338" cy="3462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1" name="Line 51">
            <a:extLst>
              <a:ext uri="{FF2B5EF4-FFF2-40B4-BE49-F238E27FC236}">
                <a16:creationId xmlns:a16="http://schemas.microsoft.com/office/drawing/2014/main" id="{E20FDD3D-9118-AE36-7C85-6E906AD34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9613" y="1509714"/>
            <a:ext cx="1185862" cy="2295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2" name="Line 52">
            <a:extLst>
              <a:ext uri="{FF2B5EF4-FFF2-40B4-BE49-F238E27FC236}">
                <a16:creationId xmlns:a16="http://schemas.microsoft.com/office/drawing/2014/main" id="{A39BA421-0F63-7623-9E5D-403CDD606C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9613" y="3805239"/>
            <a:ext cx="2362200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3" name="Line 53">
            <a:extLst>
              <a:ext uri="{FF2B5EF4-FFF2-40B4-BE49-F238E27FC236}">
                <a16:creationId xmlns:a16="http://schemas.microsoft.com/office/drawing/2014/main" id="{2E0397E6-FE10-3665-5110-0D08520248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02176" y="5138739"/>
            <a:ext cx="2532063" cy="1673225"/>
          </a:xfrm>
          <a:prstGeom prst="line">
            <a:avLst/>
          </a:prstGeom>
          <a:noFill/>
          <a:ln w="28575">
            <a:solidFill>
              <a:srgbClr val="CC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4" name="Line 54">
            <a:extLst>
              <a:ext uri="{FF2B5EF4-FFF2-40B4-BE49-F238E27FC236}">
                <a16:creationId xmlns:a16="http://schemas.microsoft.com/office/drawing/2014/main" id="{384B06FD-7EA4-366C-2C05-29573E2377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24051" y="1233489"/>
            <a:ext cx="2233613" cy="1476375"/>
          </a:xfrm>
          <a:prstGeom prst="line">
            <a:avLst/>
          </a:prstGeom>
          <a:noFill/>
          <a:ln w="28575">
            <a:solidFill>
              <a:srgbClr val="CC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5" name="Line 55">
            <a:extLst>
              <a:ext uri="{FF2B5EF4-FFF2-40B4-BE49-F238E27FC236}">
                <a16:creationId xmlns:a16="http://schemas.microsoft.com/office/drawing/2014/main" id="{143330CF-57CC-7704-831B-9D5C9C5A3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951" y="1209676"/>
            <a:ext cx="3057525" cy="3933825"/>
          </a:xfrm>
          <a:prstGeom prst="line">
            <a:avLst/>
          </a:prstGeom>
          <a:noFill/>
          <a:ln w="28575">
            <a:solidFill>
              <a:srgbClr val="CC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6" name="Text Box 56">
            <a:extLst>
              <a:ext uri="{FF2B5EF4-FFF2-40B4-BE49-F238E27FC236}">
                <a16:creationId xmlns:a16="http://schemas.microsoft.com/office/drawing/2014/main" id="{D91FDA75-3054-B620-E442-681DDA8AA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2105026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>
                <a:solidFill>
                  <a:srgbClr val="CCFF99"/>
                </a:solidFill>
              </a:rPr>
              <a:t>s</a:t>
            </a:r>
            <a:r>
              <a:rPr lang="hr-HR" altLang="en-US" sz="2000" baseline="-25000">
                <a:solidFill>
                  <a:srgbClr val="CCFF99"/>
                </a:solidFill>
              </a:rPr>
              <a:t>3</a:t>
            </a:r>
            <a:endParaRPr lang="en-GB" altLang="en-US" sz="2000">
              <a:solidFill>
                <a:srgbClr val="CCFF99"/>
              </a:solidFill>
            </a:endParaRPr>
          </a:p>
        </p:txBody>
      </p:sp>
      <p:sp>
        <p:nvSpPr>
          <p:cNvPr id="30777" name="Text Box 57">
            <a:extLst>
              <a:ext uri="{FF2B5EF4-FFF2-40B4-BE49-F238E27FC236}">
                <a16:creationId xmlns:a16="http://schemas.microsoft.com/office/drawing/2014/main" id="{385B8E6F-B16D-49D0-A2C8-CF4ECE6BA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1" y="1209676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>
                <a:solidFill>
                  <a:srgbClr val="CCFF99"/>
                </a:solidFill>
              </a:rPr>
              <a:t>s</a:t>
            </a:r>
            <a:r>
              <a:rPr lang="hr-HR" altLang="en-US" sz="2000" baseline="-25000">
                <a:solidFill>
                  <a:srgbClr val="CCFF99"/>
                </a:solidFill>
              </a:rPr>
              <a:t>2</a:t>
            </a:r>
            <a:endParaRPr lang="en-GB" altLang="en-US" sz="2000">
              <a:solidFill>
                <a:srgbClr val="CCFF99"/>
              </a:solidFill>
            </a:endParaRPr>
          </a:p>
        </p:txBody>
      </p:sp>
      <p:sp>
        <p:nvSpPr>
          <p:cNvPr id="30778" name="Text Box 58">
            <a:extLst>
              <a:ext uri="{FF2B5EF4-FFF2-40B4-BE49-F238E27FC236}">
                <a16:creationId xmlns:a16="http://schemas.microsoft.com/office/drawing/2014/main" id="{0D952548-F84F-81CD-9BE8-7E71A98FA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476" y="6267451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sz="2000">
                <a:solidFill>
                  <a:srgbClr val="CCFF99"/>
                </a:solidFill>
              </a:rPr>
              <a:t>s</a:t>
            </a:r>
            <a:r>
              <a:rPr lang="hr-HR" altLang="en-US" sz="2000" baseline="-25000">
                <a:solidFill>
                  <a:srgbClr val="CCFF99"/>
                </a:solidFill>
              </a:rPr>
              <a:t>1</a:t>
            </a:r>
            <a:endParaRPr lang="en-GB" altLang="en-US" sz="2000">
              <a:solidFill>
                <a:srgbClr val="CCFF99"/>
              </a:solidFill>
            </a:endParaRPr>
          </a:p>
        </p:txBody>
      </p:sp>
      <p:sp>
        <p:nvSpPr>
          <p:cNvPr id="30779" name="Line 59">
            <a:extLst>
              <a:ext uri="{FF2B5EF4-FFF2-40B4-BE49-F238E27FC236}">
                <a16:creationId xmlns:a16="http://schemas.microsoft.com/office/drawing/2014/main" id="{670906B6-61C5-0F56-1011-89175AB560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197100"/>
            <a:ext cx="1174750" cy="3460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82" name="Group 62">
            <a:extLst>
              <a:ext uri="{FF2B5EF4-FFF2-40B4-BE49-F238E27FC236}">
                <a16:creationId xmlns:a16="http://schemas.microsoft.com/office/drawing/2014/main" id="{6955B303-2A1C-248B-5AE4-E4714F927B7D}"/>
              </a:ext>
            </a:extLst>
          </p:cNvPr>
          <p:cNvGrpSpPr>
            <a:grpSpLocks/>
          </p:cNvGrpSpPr>
          <p:nvPr/>
        </p:nvGrpSpPr>
        <p:grpSpPr bwMode="auto">
          <a:xfrm>
            <a:off x="5010150" y="1282700"/>
            <a:ext cx="1873250" cy="4927600"/>
            <a:chOff x="2196" y="808"/>
            <a:chExt cx="1180" cy="3104"/>
          </a:xfrm>
        </p:grpSpPr>
        <p:sp>
          <p:nvSpPr>
            <p:cNvPr id="30780" name="Line 60">
              <a:extLst>
                <a:ext uri="{FF2B5EF4-FFF2-40B4-BE49-F238E27FC236}">
                  <a16:creationId xmlns:a16="http://schemas.microsoft.com/office/drawing/2014/main" id="{E07444F5-BA6B-31FA-7EC7-439E6D3FA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8" y="808"/>
              <a:ext cx="788" cy="231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1" name="Line 61">
              <a:extLst>
                <a:ext uri="{FF2B5EF4-FFF2-40B4-BE49-F238E27FC236}">
                  <a16:creationId xmlns:a16="http://schemas.microsoft.com/office/drawing/2014/main" id="{D34F1FA9-2240-D8E2-7FFF-B3C71406CB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96" y="3120"/>
              <a:ext cx="1176" cy="79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0" name="Group 80">
            <a:extLst>
              <a:ext uri="{FF2B5EF4-FFF2-40B4-BE49-F238E27FC236}">
                <a16:creationId xmlns:a16="http://schemas.microsoft.com/office/drawing/2014/main" id="{951E2B87-1EB8-7108-B240-9C20321A750E}"/>
              </a:ext>
            </a:extLst>
          </p:cNvPr>
          <p:cNvGrpSpPr>
            <a:grpSpLocks/>
          </p:cNvGrpSpPr>
          <p:nvPr/>
        </p:nvGrpSpPr>
        <p:grpSpPr bwMode="auto">
          <a:xfrm>
            <a:off x="6678613" y="4143375"/>
            <a:ext cx="603250" cy="401638"/>
            <a:chOff x="3247" y="2610"/>
            <a:chExt cx="380" cy="253"/>
          </a:xfrm>
        </p:grpSpPr>
        <p:sp>
          <p:nvSpPr>
            <p:cNvPr id="30783" name="Oval 63">
              <a:extLst>
                <a:ext uri="{FF2B5EF4-FFF2-40B4-BE49-F238E27FC236}">
                  <a16:creationId xmlns:a16="http://schemas.microsoft.com/office/drawing/2014/main" id="{5BB64358-1F14-F493-F51F-CD134F23D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7" y="2804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solidFill>
                  <a:srgbClr val="0070C0"/>
                </a:solidFill>
              </a:endParaRPr>
            </a:p>
          </p:txBody>
        </p:sp>
        <p:sp>
          <p:nvSpPr>
            <p:cNvPr id="30787" name="Text Box 67">
              <a:extLst>
                <a:ext uri="{FF2B5EF4-FFF2-40B4-BE49-F238E27FC236}">
                  <a16:creationId xmlns:a16="http://schemas.microsoft.com/office/drawing/2014/main" id="{63019064-827F-7120-6E1A-DAD454797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2" y="2610"/>
              <a:ext cx="3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070C0"/>
                  </a:solidFill>
                </a:rPr>
                <a:t>A’’</a:t>
              </a:r>
              <a:endParaRPr lang="en-GB" altLang="en-US" sz="2000">
                <a:solidFill>
                  <a:srgbClr val="0070C0"/>
                </a:solidFill>
              </a:endParaRPr>
            </a:p>
          </p:txBody>
        </p:sp>
      </p:grpSp>
      <p:grpSp>
        <p:nvGrpSpPr>
          <p:cNvPr id="30798" name="Group 78">
            <a:extLst>
              <a:ext uri="{FF2B5EF4-FFF2-40B4-BE49-F238E27FC236}">
                <a16:creationId xmlns:a16="http://schemas.microsoft.com/office/drawing/2014/main" id="{6CED7FEE-AE87-900C-1953-E13D2B943679}"/>
              </a:ext>
            </a:extLst>
          </p:cNvPr>
          <p:cNvGrpSpPr>
            <a:grpSpLocks/>
          </p:cNvGrpSpPr>
          <p:nvPr/>
        </p:nvGrpSpPr>
        <p:grpSpPr bwMode="auto">
          <a:xfrm>
            <a:off x="5386388" y="4524375"/>
            <a:ext cx="1295400" cy="958850"/>
            <a:chOff x="2433" y="2850"/>
            <a:chExt cx="816" cy="604"/>
          </a:xfrm>
        </p:grpSpPr>
        <p:sp>
          <p:nvSpPr>
            <p:cNvPr id="30788" name="Line 68">
              <a:extLst>
                <a:ext uri="{FF2B5EF4-FFF2-40B4-BE49-F238E27FC236}">
                  <a16:creationId xmlns:a16="http://schemas.microsoft.com/office/drawing/2014/main" id="{A7CC00B5-2692-0BDE-543B-B87FECDAF7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3" y="2850"/>
              <a:ext cx="816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6" name="Oval 66">
              <a:extLst>
                <a:ext uri="{FF2B5EF4-FFF2-40B4-BE49-F238E27FC236}">
                  <a16:creationId xmlns:a16="http://schemas.microsoft.com/office/drawing/2014/main" id="{5BFB3193-98A2-A35E-6AD4-54B4A13ED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1" y="3251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89" name="Text Box 69">
              <a:extLst>
                <a:ext uri="{FF2B5EF4-FFF2-40B4-BE49-F238E27FC236}">
                  <a16:creationId xmlns:a16="http://schemas.microsoft.com/office/drawing/2014/main" id="{7C24AEE6-8BC2-9A89-402B-BB2AD5A34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6" y="320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40000"/>
                  </a:solidFill>
                </a:rPr>
                <a:t>A</a:t>
              </a:r>
              <a:endParaRPr lang="en-GB" altLang="en-US" sz="2000">
                <a:solidFill>
                  <a:srgbClr val="040000"/>
                </a:solidFill>
              </a:endParaRPr>
            </a:p>
          </p:txBody>
        </p:sp>
      </p:grpSp>
      <p:grpSp>
        <p:nvGrpSpPr>
          <p:cNvPr id="30792" name="Group 72">
            <a:extLst>
              <a:ext uri="{FF2B5EF4-FFF2-40B4-BE49-F238E27FC236}">
                <a16:creationId xmlns:a16="http://schemas.microsoft.com/office/drawing/2014/main" id="{D7107F31-C57C-B533-C963-41D1055DBABA}"/>
              </a:ext>
            </a:extLst>
          </p:cNvPr>
          <p:cNvGrpSpPr>
            <a:grpSpLocks/>
          </p:cNvGrpSpPr>
          <p:nvPr/>
        </p:nvGrpSpPr>
        <p:grpSpPr bwMode="auto">
          <a:xfrm>
            <a:off x="2981325" y="1323976"/>
            <a:ext cx="2819400" cy="3495675"/>
            <a:chOff x="918" y="834"/>
            <a:chExt cx="1776" cy="2202"/>
          </a:xfrm>
        </p:grpSpPr>
        <p:sp>
          <p:nvSpPr>
            <p:cNvPr id="30790" name="Line 70">
              <a:extLst>
                <a:ext uri="{FF2B5EF4-FFF2-40B4-BE49-F238E27FC236}">
                  <a16:creationId xmlns:a16="http://schemas.microsoft.com/office/drawing/2014/main" id="{D2005C2E-6AC0-CA54-D086-2F065F27CE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7" y="834"/>
              <a:ext cx="807" cy="1563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91" name="Line 71">
              <a:extLst>
                <a:ext uri="{FF2B5EF4-FFF2-40B4-BE49-F238E27FC236}">
                  <a16:creationId xmlns:a16="http://schemas.microsoft.com/office/drawing/2014/main" id="{CFE4A6D8-9A04-6E23-A140-51FAB843A6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8" y="2394"/>
              <a:ext cx="972" cy="64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93" name="Line 73">
            <a:extLst>
              <a:ext uri="{FF2B5EF4-FFF2-40B4-BE49-F238E27FC236}">
                <a16:creationId xmlns:a16="http://schemas.microsoft.com/office/drawing/2014/main" id="{F7388007-E35D-FE94-827B-8E97EC1972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71864" y="2200276"/>
            <a:ext cx="1171575" cy="2290763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95" name="Group 75">
            <a:extLst>
              <a:ext uri="{FF2B5EF4-FFF2-40B4-BE49-F238E27FC236}">
                <a16:creationId xmlns:a16="http://schemas.microsoft.com/office/drawing/2014/main" id="{C5E1F659-8498-9226-DC54-4282155DD42B}"/>
              </a:ext>
            </a:extLst>
          </p:cNvPr>
          <p:cNvGrpSpPr>
            <a:grpSpLocks/>
          </p:cNvGrpSpPr>
          <p:nvPr/>
        </p:nvGrpSpPr>
        <p:grpSpPr bwMode="auto">
          <a:xfrm>
            <a:off x="4938713" y="1938339"/>
            <a:ext cx="538162" cy="625475"/>
            <a:chOff x="2151" y="1221"/>
            <a:chExt cx="339" cy="394"/>
          </a:xfrm>
        </p:grpSpPr>
        <p:sp>
          <p:nvSpPr>
            <p:cNvPr id="30785" name="Oval 65">
              <a:extLst>
                <a:ext uri="{FF2B5EF4-FFF2-40B4-BE49-F238E27FC236}">
                  <a16:creationId xmlns:a16="http://schemas.microsoft.com/office/drawing/2014/main" id="{B8EF84DE-1501-84EA-7613-FEEF4CA51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1556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solidFill>
                  <a:srgbClr val="0070C0"/>
                </a:solidFill>
              </a:endParaRPr>
            </a:p>
          </p:txBody>
        </p:sp>
        <p:sp>
          <p:nvSpPr>
            <p:cNvPr id="30794" name="Text Box 74">
              <a:extLst>
                <a:ext uri="{FF2B5EF4-FFF2-40B4-BE49-F238E27FC236}">
                  <a16:creationId xmlns:a16="http://schemas.microsoft.com/office/drawing/2014/main" id="{99EB4680-EB1F-0CB5-A419-197450433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" y="1221"/>
              <a:ext cx="33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070C0"/>
                  </a:solidFill>
                </a:rPr>
                <a:t>B’’</a:t>
              </a:r>
              <a:endParaRPr lang="en-GB" altLang="en-US" sz="2000">
                <a:solidFill>
                  <a:srgbClr val="0070C0"/>
                </a:solidFill>
              </a:endParaRPr>
            </a:p>
          </p:txBody>
        </p:sp>
      </p:grpSp>
      <p:grpSp>
        <p:nvGrpSpPr>
          <p:cNvPr id="30799" name="Group 79">
            <a:extLst>
              <a:ext uri="{FF2B5EF4-FFF2-40B4-BE49-F238E27FC236}">
                <a16:creationId xmlns:a16="http://schemas.microsoft.com/office/drawing/2014/main" id="{FAD3B4E4-C2B3-8734-2EAD-1056891D2413}"/>
              </a:ext>
            </a:extLst>
          </p:cNvPr>
          <p:cNvGrpSpPr>
            <a:grpSpLocks/>
          </p:cNvGrpSpPr>
          <p:nvPr/>
        </p:nvGrpSpPr>
        <p:grpSpPr bwMode="auto">
          <a:xfrm>
            <a:off x="3973513" y="2538414"/>
            <a:ext cx="1179512" cy="1011237"/>
            <a:chOff x="1543" y="1599"/>
            <a:chExt cx="743" cy="637"/>
          </a:xfrm>
        </p:grpSpPr>
        <p:sp>
          <p:nvSpPr>
            <p:cNvPr id="30796" name="Line 76">
              <a:extLst>
                <a:ext uri="{FF2B5EF4-FFF2-40B4-BE49-F238E27FC236}">
                  <a16:creationId xmlns:a16="http://schemas.microsoft.com/office/drawing/2014/main" id="{F476A5B7-7054-A22A-C460-529002CD0D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3" y="1599"/>
              <a:ext cx="743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784" name="Oval 64">
              <a:extLst>
                <a:ext uri="{FF2B5EF4-FFF2-40B4-BE49-F238E27FC236}">
                  <a16:creationId xmlns:a16="http://schemas.microsoft.com/office/drawing/2014/main" id="{6034633D-7C1A-044C-424B-2C539F9F1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9" y="2000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97" name="Text Box 77">
              <a:extLst>
                <a:ext uri="{FF2B5EF4-FFF2-40B4-BE49-F238E27FC236}">
                  <a16:creationId xmlns:a16="http://schemas.microsoft.com/office/drawing/2014/main" id="{FA0E4768-2A39-9D42-2616-B685AE9A55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0" y="1986"/>
              <a:ext cx="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 dirty="0">
                  <a:solidFill>
                    <a:srgbClr val="040000"/>
                  </a:solidFill>
                </a:rPr>
                <a:t>B</a:t>
              </a:r>
              <a:endParaRPr lang="en-GB" altLang="en-US" sz="2000" dirty="0">
                <a:solidFill>
                  <a:srgbClr val="040000"/>
                </a:solidFill>
              </a:endParaRPr>
            </a:p>
          </p:txBody>
        </p:sp>
      </p:grpSp>
      <p:sp>
        <p:nvSpPr>
          <p:cNvPr id="30801" name="Line 81">
            <a:extLst>
              <a:ext uri="{FF2B5EF4-FFF2-40B4-BE49-F238E27FC236}">
                <a16:creationId xmlns:a16="http://schemas.microsoft.com/office/drawing/2014/main" id="{F1E51F7B-789B-46A1-54E4-B10CEF908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8138" y="3257551"/>
            <a:ext cx="1485900" cy="1914525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09" name="Group 89">
            <a:extLst>
              <a:ext uri="{FF2B5EF4-FFF2-40B4-BE49-F238E27FC236}">
                <a16:creationId xmlns:a16="http://schemas.microsoft.com/office/drawing/2014/main" id="{D4F34B07-75E3-C1FE-8FB5-476878262FA6}"/>
              </a:ext>
            </a:extLst>
          </p:cNvPr>
          <p:cNvGrpSpPr>
            <a:grpSpLocks/>
          </p:cNvGrpSpPr>
          <p:nvPr/>
        </p:nvGrpSpPr>
        <p:grpSpPr bwMode="auto">
          <a:xfrm>
            <a:off x="4129088" y="2171701"/>
            <a:ext cx="1776412" cy="3681413"/>
            <a:chOff x="1641" y="1368"/>
            <a:chExt cx="1119" cy="2319"/>
          </a:xfrm>
        </p:grpSpPr>
        <p:sp>
          <p:nvSpPr>
            <p:cNvPr id="30807" name="Line 87">
              <a:extLst>
                <a:ext uri="{FF2B5EF4-FFF2-40B4-BE49-F238E27FC236}">
                  <a16:creationId xmlns:a16="http://schemas.microsoft.com/office/drawing/2014/main" id="{251148F4-CF0B-8C4B-E108-8B227D75AF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1" y="1374"/>
              <a:ext cx="327" cy="23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08" name="Line 88">
              <a:extLst>
                <a:ext uri="{FF2B5EF4-FFF2-40B4-BE49-F238E27FC236}">
                  <a16:creationId xmlns:a16="http://schemas.microsoft.com/office/drawing/2014/main" id="{7882EAF2-D235-0C9E-F603-9C302537D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1368"/>
              <a:ext cx="792" cy="158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5" name="Group 95">
            <a:extLst>
              <a:ext uri="{FF2B5EF4-FFF2-40B4-BE49-F238E27FC236}">
                <a16:creationId xmlns:a16="http://schemas.microsoft.com/office/drawing/2014/main" id="{BE2A4E5C-F6B9-976D-96D7-0446DC9710BD}"/>
              </a:ext>
            </a:extLst>
          </p:cNvPr>
          <p:cNvGrpSpPr>
            <a:grpSpLocks/>
          </p:cNvGrpSpPr>
          <p:nvPr/>
        </p:nvGrpSpPr>
        <p:grpSpPr bwMode="auto">
          <a:xfrm>
            <a:off x="5905500" y="3195639"/>
            <a:ext cx="1652588" cy="396875"/>
            <a:chOff x="2760" y="2013"/>
            <a:chExt cx="1041" cy="250"/>
          </a:xfrm>
        </p:grpSpPr>
        <p:sp>
          <p:nvSpPr>
            <p:cNvPr id="30810" name="Oval 90">
              <a:extLst>
                <a:ext uri="{FF2B5EF4-FFF2-40B4-BE49-F238E27FC236}">
                  <a16:creationId xmlns:a16="http://schemas.microsoft.com/office/drawing/2014/main" id="{D3DD0B56-15D4-FCB0-C519-F90AFEDCE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178"/>
              <a:ext cx="59" cy="59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>
                <a:solidFill>
                  <a:srgbClr val="0070C0"/>
                </a:solidFill>
              </a:endParaRPr>
            </a:p>
          </p:txBody>
        </p:sp>
        <p:sp>
          <p:nvSpPr>
            <p:cNvPr id="30814" name="Text Box 94">
              <a:extLst>
                <a:ext uri="{FF2B5EF4-FFF2-40B4-BE49-F238E27FC236}">
                  <a16:creationId xmlns:a16="http://schemas.microsoft.com/office/drawing/2014/main" id="{F7CA5CE8-9915-946C-8AEB-3CE22B5403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1" y="2013"/>
              <a:ext cx="9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 dirty="0">
                  <a:solidFill>
                    <a:srgbClr val="0070C0"/>
                  </a:solidFill>
                </a:rPr>
                <a:t>O’’=C’’=D’’</a:t>
              </a:r>
              <a:endParaRPr lang="en-GB" altLang="en-US" sz="2000" dirty="0">
                <a:solidFill>
                  <a:srgbClr val="0070C0"/>
                </a:solidFill>
              </a:endParaRPr>
            </a:p>
          </p:txBody>
        </p:sp>
      </p:grpSp>
      <p:sp>
        <p:nvSpPr>
          <p:cNvPr id="30816" name="Line 96">
            <a:extLst>
              <a:ext uri="{FF2B5EF4-FFF2-40B4-BE49-F238E27FC236}">
                <a16:creationId xmlns:a16="http://schemas.microsoft.com/office/drawing/2014/main" id="{938C03D1-DF4E-0EE1-6E8D-8A21C3766A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3876" y="3533775"/>
            <a:ext cx="1585913" cy="1047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5" name="Group 105">
            <a:extLst>
              <a:ext uri="{FF2B5EF4-FFF2-40B4-BE49-F238E27FC236}">
                <a16:creationId xmlns:a16="http://schemas.microsoft.com/office/drawing/2014/main" id="{B1C78182-E19C-74AC-F84E-1674333122DE}"/>
              </a:ext>
            </a:extLst>
          </p:cNvPr>
          <p:cNvGrpSpPr>
            <a:grpSpLocks/>
          </p:cNvGrpSpPr>
          <p:nvPr/>
        </p:nvGrpSpPr>
        <p:grpSpPr bwMode="auto">
          <a:xfrm>
            <a:off x="4090988" y="1495426"/>
            <a:ext cx="2000250" cy="4386263"/>
            <a:chOff x="1617" y="942"/>
            <a:chExt cx="1260" cy="2763"/>
          </a:xfrm>
        </p:grpSpPr>
        <p:sp>
          <p:nvSpPr>
            <p:cNvPr id="30802" name="Line 82">
              <a:extLst>
                <a:ext uri="{FF2B5EF4-FFF2-40B4-BE49-F238E27FC236}">
                  <a16:creationId xmlns:a16="http://schemas.microsoft.com/office/drawing/2014/main" id="{9E69D3DA-D462-39A0-2CD5-8A11E2CA7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4" y="942"/>
              <a:ext cx="243" cy="193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24" name="Group 104">
              <a:extLst>
                <a:ext uri="{FF2B5EF4-FFF2-40B4-BE49-F238E27FC236}">
                  <a16:creationId xmlns:a16="http://schemas.microsoft.com/office/drawing/2014/main" id="{F8557D85-40EC-EBB2-EE8C-CA83567D51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17" y="942"/>
              <a:ext cx="1260" cy="2763"/>
              <a:chOff x="1617" y="942"/>
              <a:chExt cx="1260" cy="2763"/>
            </a:xfrm>
          </p:grpSpPr>
          <p:sp>
            <p:nvSpPr>
              <p:cNvPr id="30804" name="Line 84">
                <a:extLst>
                  <a:ext uri="{FF2B5EF4-FFF2-40B4-BE49-F238E27FC236}">
                    <a16:creationId xmlns:a16="http://schemas.microsoft.com/office/drawing/2014/main" id="{CAFF4F2C-FBFE-0BDA-78C6-BB7CB2D5C8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17" y="2873"/>
                <a:ext cx="1260" cy="83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05" name="Line 85">
                <a:extLst>
                  <a:ext uri="{FF2B5EF4-FFF2-40B4-BE49-F238E27FC236}">
                    <a16:creationId xmlns:a16="http://schemas.microsoft.com/office/drawing/2014/main" id="{E065FAA5-6B33-EFF0-C4FE-4D66A1752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4" y="942"/>
                <a:ext cx="243" cy="1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0828" name="Group 108">
            <a:extLst>
              <a:ext uri="{FF2B5EF4-FFF2-40B4-BE49-F238E27FC236}">
                <a16:creationId xmlns:a16="http://schemas.microsoft.com/office/drawing/2014/main" id="{FB6CB0E8-CD0D-6A30-A6B2-BD3917983EC3}"/>
              </a:ext>
            </a:extLst>
          </p:cNvPr>
          <p:cNvGrpSpPr>
            <a:grpSpLocks/>
          </p:cNvGrpSpPr>
          <p:nvPr/>
        </p:nvGrpSpPr>
        <p:grpSpPr bwMode="auto">
          <a:xfrm>
            <a:off x="4110039" y="3562351"/>
            <a:ext cx="1552575" cy="1285875"/>
            <a:chOff x="1629" y="2244"/>
            <a:chExt cx="978" cy="810"/>
          </a:xfrm>
        </p:grpSpPr>
        <p:sp>
          <p:nvSpPr>
            <p:cNvPr id="30826" name="Line 106">
              <a:extLst>
                <a:ext uri="{FF2B5EF4-FFF2-40B4-BE49-F238E27FC236}">
                  <a16:creationId xmlns:a16="http://schemas.microsoft.com/office/drawing/2014/main" id="{9F80D7AB-0325-D9EE-C850-2ED0066F10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5" y="2244"/>
              <a:ext cx="252" cy="3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7" name="Line 107">
              <a:extLst>
                <a:ext uri="{FF2B5EF4-FFF2-40B4-BE49-F238E27FC236}">
                  <a16:creationId xmlns:a16="http://schemas.microsoft.com/office/drawing/2014/main" id="{9EA37F31-CD72-D625-8CA1-D5B6FECC0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9" y="2730"/>
              <a:ext cx="252" cy="32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23" name="Group 103">
            <a:extLst>
              <a:ext uri="{FF2B5EF4-FFF2-40B4-BE49-F238E27FC236}">
                <a16:creationId xmlns:a16="http://schemas.microsoft.com/office/drawing/2014/main" id="{409C434F-FC04-0FE9-908F-AA104CED71EB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3776663"/>
            <a:ext cx="1728788" cy="1149350"/>
            <a:chOff x="1512" y="2379"/>
            <a:chExt cx="1089" cy="724"/>
          </a:xfrm>
        </p:grpSpPr>
        <p:sp>
          <p:nvSpPr>
            <p:cNvPr id="30812" name="Oval 92">
              <a:extLst>
                <a:ext uri="{FF2B5EF4-FFF2-40B4-BE49-F238E27FC236}">
                  <a16:creationId xmlns:a16="http://schemas.microsoft.com/office/drawing/2014/main" id="{66DA7B1D-04F5-13B8-5A06-8DDFA4977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4" y="2382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3" name="Oval 93">
              <a:extLst>
                <a:ext uri="{FF2B5EF4-FFF2-40B4-BE49-F238E27FC236}">
                  <a16:creationId xmlns:a16="http://schemas.microsoft.com/office/drawing/2014/main" id="{017C0C5A-2ACB-B6CB-C0F8-1EA91346E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" y="2862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19" name="Text Box 99">
              <a:extLst>
                <a:ext uri="{FF2B5EF4-FFF2-40B4-BE49-F238E27FC236}">
                  <a16:creationId xmlns:a16="http://schemas.microsoft.com/office/drawing/2014/main" id="{D50AAAF7-9F08-4F5A-2712-2ED19AE487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2" y="2853"/>
              <a:ext cx="2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40000"/>
                  </a:solidFill>
                </a:rPr>
                <a:t>C</a:t>
              </a:r>
              <a:endParaRPr lang="en-GB" altLang="en-US" sz="2000">
                <a:solidFill>
                  <a:srgbClr val="040000"/>
                </a:solidFill>
              </a:endParaRPr>
            </a:p>
          </p:txBody>
        </p:sp>
        <p:sp>
          <p:nvSpPr>
            <p:cNvPr id="30820" name="Text Box 100">
              <a:extLst>
                <a:ext uri="{FF2B5EF4-FFF2-40B4-BE49-F238E27FC236}">
                  <a16:creationId xmlns:a16="http://schemas.microsoft.com/office/drawing/2014/main" id="{6A1E0D13-E6D8-9CFB-24B8-EE5B681F25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0" y="2436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40000"/>
                  </a:solidFill>
                </a:rPr>
                <a:t>D</a:t>
              </a:r>
              <a:endParaRPr lang="en-GB" altLang="en-US" sz="2000">
                <a:solidFill>
                  <a:srgbClr val="040000"/>
                </a:solidFill>
              </a:endParaRPr>
            </a:p>
          </p:txBody>
        </p:sp>
        <p:sp>
          <p:nvSpPr>
            <p:cNvPr id="30821" name="Line 101">
              <a:extLst>
                <a:ext uri="{FF2B5EF4-FFF2-40B4-BE49-F238E27FC236}">
                  <a16:creationId xmlns:a16="http://schemas.microsoft.com/office/drawing/2014/main" id="{BA6A9B46-CA48-F4B8-AF75-41405D102D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76" y="2433"/>
              <a:ext cx="681" cy="44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17" name="Oval 97">
              <a:extLst>
                <a:ext uri="{FF2B5EF4-FFF2-40B4-BE49-F238E27FC236}">
                  <a16:creationId xmlns:a16="http://schemas.microsoft.com/office/drawing/2014/main" id="{693AB6D5-67B1-F2A4-1A2B-EB4124C7C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2625"/>
              <a:ext cx="59" cy="59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2" name="Text Box 102">
              <a:extLst>
                <a:ext uri="{FF2B5EF4-FFF2-40B4-BE49-F238E27FC236}">
                  <a16:creationId xmlns:a16="http://schemas.microsoft.com/office/drawing/2014/main" id="{9530E68A-7DC9-94CC-E07A-7A1C47532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8" y="2379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>
                  <a:solidFill>
                    <a:srgbClr val="040000"/>
                  </a:solidFill>
                </a:rPr>
                <a:t>O</a:t>
              </a:r>
              <a:endParaRPr lang="en-GB" altLang="en-US" sz="2000">
                <a:solidFill>
                  <a:srgbClr val="040000"/>
                </a:solidFill>
              </a:endParaRPr>
            </a:p>
          </p:txBody>
        </p:sp>
      </p:grpSp>
      <p:grpSp>
        <p:nvGrpSpPr>
          <p:cNvPr id="30831" name="Group 111">
            <a:extLst>
              <a:ext uri="{FF2B5EF4-FFF2-40B4-BE49-F238E27FC236}">
                <a16:creationId xmlns:a16="http://schemas.microsoft.com/office/drawing/2014/main" id="{C908FBFE-E29E-2EAD-4CF6-FACC1999C1F4}"/>
              </a:ext>
            </a:extLst>
          </p:cNvPr>
          <p:cNvGrpSpPr>
            <a:grpSpLocks/>
          </p:cNvGrpSpPr>
          <p:nvPr/>
        </p:nvGrpSpPr>
        <p:grpSpPr bwMode="auto">
          <a:xfrm>
            <a:off x="7748618" y="2086659"/>
            <a:ext cx="4215243" cy="951131"/>
            <a:chOff x="3984" y="696"/>
            <a:chExt cx="1590" cy="1449"/>
          </a:xfrm>
        </p:grpSpPr>
        <p:sp>
          <p:nvSpPr>
            <p:cNvPr id="30829" name="Text Box 109">
              <a:extLst>
                <a:ext uri="{FF2B5EF4-FFF2-40B4-BE49-F238E27FC236}">
                  <a16:creationId xmlns:a16="http://schemas.microsoft.com/office/drawing/2014/main" id="{56B9B1E6-A8E6-4026-1137-7D459D1A1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" y="696"/>
              <a:ext cx="12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i="1" dirty="0">
                  <a:solidFill>
                    <a:srgbClr val="0070C0"/>
                  </a:solidFill>
                </a:rPr>
                <a:t>Shema rješenja:</a:t>
              </a:r>
              <a:endParaRPr lang="en-GB" alt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30830" name="Text Box 110">
              <a:extLst>
                <a:ext uri="{FF2B5EF4-FFF2-40B4-BE49-F238E27FC236}">
                  <a16:creationId xmlns:a16="http://schemas.microsoft.com/office/drawing/2014/main" id="{E7EA82C3-BA77-B42A-4515-F40A8C487B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1389"/>
              <a:ext cx="1590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dirty="0"/>
                <a:t>Vrhom stošca položene druge </a:t>
              </a:r>
              <a:r>
                <a:rPr lang="hr-HR" altLang="en-US" dirty="0" err="1"/>
                <a:t>projicirajuće</a:t>
              </a:r>
              <a:r>
                <a:rPr lang="hr-HR" altLang="en-US" dirty="0"/>
                <a:t> ravnine sijeku stožac u izvodnicama, a ravninu presjeka u pravcima; u njihovim su sjecištima točke presječne krivulje. </a:t>
              </a:r>
              <a:endParaRPr lang="en-GB" altLang="en-US" dirty="0">
                <a:solidFill>
                  <a:srgbClr val="FF3300"/>
                </a:solidFill>
              </a:endParaRPr>
            </a:p>
          </p:txBody>
        </p:sp>
      </p:grpSp>
      <p:sp>
        <p:nvSpPr>
          <p:cNvPr id="30832" name="Text Box 112">
            <a:extLst>
              <a:ext uri="{FF2B5EF4-FFF2-40B4-BE49-F238E27FC236}">
                <a16:creationId xmlns:a16="http://schemas.microsoft.com/office/drawing/2014/main" id="{711709AE-987A-C7E3-A3D9-B419B27ED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582" y="4562773"/>
            <a:ext cx="408131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en-US" dirty="0" err="1">
                <a:solidFill>
                  <a:srgbClr val="0070C0"/>
                </a:solidFill>
              </a:rPr>
              <a:t>Konturne</a:t>
            </a:r>
            <a:r>
              <a:rPr lang="hr-HR" altLang="en-US" dirty="0">
                <a:solidFill>
                  <a:srgbClr val="0070C0"/>
                </a:solidFill>
              </a:rPr>
              <a:t> točke </a:t>
            </a:r>
            <a:r>
              <a:rPr lang="hr-HR" altLang="en-US" dirty="0"/>
              <a:t>mogu se konstruirati pomoću pomoćnih ravnina položenih </a:t>
            </a:r>
            <a:r>
              <a:rPr lang="hr-HR" altLang="en-US" dirty="0" err="1"/>
              <a:t>konturnim</a:t>
            </a:r>
            <a:r>
              <a:rPr lang="hr-HR" altLang="en-US" dirty="0"/>
              <a:t> izvodnicama.</a:t>
            </a:r>
            <a:endParaRPr lang="en-GB" altLang="en-US" dirty="0"/>
          </a:p>
        </p:txBody>
      </p:sp>
      <p:grpSp>
        <p:nvGrpSpPr>
          <p:cNvPr id="30842" name="Group 122">
            <a:extLst>
              <a:ext uri="{FF2B5EF4-FFF2-40B4-BE49-F238E27FC236}">
                <a16:creationId xmlns:a16="http://schemas.microsoft.com/office/drawing/2014/main" id="{44C656E6-5751-E643-6049-C6FD2CA722BD}"/>
              </a:ext>
            </a:extLst>
          </p:cNvPr>
          <p:cNvGrpSpPr>
            <a:grpSpLocks/>
          </p:cNvGrpSpPr>
          <p:nvPr/>
        </p:nvGrpSpPr>
        <p:grpSpPr bwMode="auto">
          <a:xfrm>
            <a:off x="2690813" y="4681539"/>
            <a:ext cx="3910012" cy="1563687"/>
            <a:chOff x="735" y="2949"/>
            <a:chExt cx="2463" cy="985"/>
          </a:xfrm>
        </p:grpSpPr>
        <p:sp>
          <p:nvSpPr>
            <p:cNvPr id="30834" name="Oval 114">
              <a:extLst>
                <a:ext uri="{FF2B5EF4-FFF2-40B4-BE49-F238E27FC236}">
                  <a16:creationId xmlns:a16="http://schemas.microsoft.com/office/drawing/2014/main" id="{10CDA0FB-EAB9-946B-064D-86948BC63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3657"/>
              <a:ext cx="56" cy="56"/>
            </a:xfrm>
            <a:prstGeom prst="ellipse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7" name="Oval 117">
              <a:extLst>
                <a:ext uri="{FF2B5EF4-FFF2-40B4-BE49-F238E27FC236}">
                  <a16:creationId xmlns:a16="http://schemas.microsoft.com/office/drawing/2014/main" id="{B5479E6E-6BE5-6711-60AF-6F0F708F0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3087"/>
              <a:ext cx="56" cy="5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8" name="Oval 118">
              <a:extLst>
                <a:ext uri="{FF2B5EF4-FFF2-40B4-BE49-F238E27FC236}">
                  <a16:creationId xmlns:a16="http://schemas.microsoft.com/office/drawing/2014/main" id="{EBC2B377-59D1-BC6C-DB73-F4A19CCF9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" y="2949"/>
              <a:ext cx="56" cy="5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39" name="Text Box 119">
              <a:extLst>
                <a:ext uri="{FF2B5EF4-FFF2-40B4-BE49-F238E27FC236}">
                  <a16:creationId xmlns:a16="http://schemas.microsoft.com/office/drawing/2014/main" id="{ACE5CF89-0A89-947B-90C0-6307F15E1E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2" y="368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/>
                <a:t>C</a:t>
              </a:r>
              <a:r>
                <a:rPr lang="hr-HR" altLang="en-US" sz="2000" baseline="-25000"/>
                <a:t>1</a:t>
              </a:r>
              <a:endParaRPr lang="en-GB" altLang="en-US" sz="2000"/>
            </a:p>
          </p:txBody>
        </p:sp>
        <p:sp>
          <p:nvSpPr>
            <p:cNvPr id="30840" name="Text Box 120">
              <a:extLst>
                <a:ext uri="{FF2B5EF4-FFF2-40B4-BE49-F238E27FC236}">
                  <a16:creationId xmlns:a16="http://schemas.microsoft.com/office/drawing/2014/main" id="{DE8925F0-593C-2842-84E3-257145C2D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5" y="2994"/>
              <a:ext cx="3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/>
                <a:t>M</a:t>
              </a:r>
              <a:r>
                <a:rPr lang="hr-HR" altLang="en-US" sz="2000" baseline="-25000"/>
                <a:t>1</a:t>
              </a:r>
              <a:endParaRPr lang="en-GB" altLang="en-US" sz="2000"/>
            </a:p>
          </p:txBody>
        </p:sp>
        <p:sp>
          <p:nvSpPr>
            <p:cNvPr id="30841" name="Text Box 121">
              <a:extLst>
                <a:ext uri="{FF2B5EF4-FFF2-40B4-BE49-F238E27FC236}">
                  <a16:creationId xmlns:a16="http://schemas.microsoft.com/office/drawing/2014/main" id="{9BA6F440-5620-7027-5171-6A3904CD7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8" y="3012"/>
              <a:ext cx="3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/>
                <a:t>N</a:t>
              </a:r>
              <a:r>
                <a:rPr lang="hr-HR" altLang="en-US" sz="2000" baseline="-25000"/>
                <a:t>1</a:t>
              </a:r>
              <a:endParaRPr lang="en-GB" altLang="en-US" sz="2000"/>
            </a:p>
          </p:txBody>
        </p:sp>
      </p:grpSp>
      <p:sp>
        <p:nvSpPr>
          <p:cNvPr id="30843" name="Line 123">
            <a:extLst>
              <a:ext uri="{FF2B5EF4-FFF2-40B4-BE49-F238E27FC236}">
                <a16:creationId xmlns:a16="http://schemas.microsoft.com/office/drawing/2014/main" id="{92EC5616-A868-5791-3B26-3448B457E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57550" y="4756150"/>
            <a:ext cx="1581150" cy="197485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46" name="Group 126">
            <a:extLst>
              <a:ext uri="{FF2B5EF4-FFF2-40B4-BE49-F238E27FC236}">
                <a16:creationId xmlns:a16="http://schemas.microsoft.com/office/drawing/2014/main" id="{55F2442D-B644-3C68-1A8F-635615CB193A}"/>
              </a:ext>
            </a:extLst>
          </p:cNvPr>
          <p:cNvGrpSpPr>
            <a:grpSpLocks/>
          </p:cNvGrpSpPr>
          <p:nvPr/>
        </p:nvGrpSpPr>
        <p:grpSpPr bwMode="auto">
          <a:xfrm>
            <a:off x="3524250" y="3128964"/>
            <a:ext cx="1314450" cy="3595687"/>
            <a:chOff x="1260" y="1971"/>
            <a:chExt cx="828" cy="2265"/>
          </a:xfrm>
        </p:grpSpPr>
        <p:sp>
          <p:nvSpPr>
            <p:cNvPr id="30844" name="Line 124">
              <a:extLst>
                <a:ext uri="{FF2B5EF4-FFF2-40B4-BE49-F238E27FC236}">
                  <a16:creationId xmlns:a16="http://schemas.microsoft.com/office/drawing/2014/main" id="{EA332F77-901E-F074-4330-E8FB85BB68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56" y="2112"/>
              <a:ext cx="532" cy="2124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6" name="Oval 116">
              <a:extLst>
                <a:ext uri="{FF2B5EF4-FFF2-40B4-BE49-F238E27FC236}">
                  <a16:creationId xmlns:a16="http://schemas.microsoft.com/office/drawing/2014/main" id="{D03650EC-9C2B-EDE5-90C3-E4BBB4769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0" y="2079"/>
              <a:ext cx="56" cy="5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45" name="Text Box 125">
              <a:extLst>
                <a:ext uri="{FF2B5EF4-FFF2-40B4-BE49-F238E27FC236}">
                  <a16:creationId xmlns:a16="http://schemas.microsoft.com/office/drawing/2014/main" id="{7732A27C-9CD5-31FC-04F9-97891D6D1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0" y="1971"/>
              <a:ext cx="27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/>
                <a:t>M</a:t>
              </a:r>
              <a:endParaRPr lang="en-GB" altLang="en-US" sz="2000"/>
            </a:p>
          </p:txBody>
        </p:sp>
      </p:grpSp>
      <p:grpSp>
        <p:nvGrpSpPr>
          <p:cNvPr id="30849" name="Group 129">
            <a:extLst>
              <a:ext uri="{FF2B5EF4-FFF2-40B4-BE49-F238E27FC236}">
                <a16:creationId xmlns:a16="http://schemas.microsoft.com/office/drawing/2014/main" id="{B7DA7D76-22CC-02C3-ECA5-229A43BE493A}"/>
              </a:ext>
            </a:extLst>
          </p:cNvPr>
          <p:cNvGrpSpPr>
            <a:grpSpLocks/>
          </p:cNvGrpSpPr>
          <p:nvPr/>
        </p:nvGrpSpPr>
        <p:grpSpPr bwMode="auto">
          <a:xfrm>
            <a:off x="3267076" y="4729163"/>
            <a:ext cx="4119563" cy="400050"/>
            <a:chOff x="1098" y="2979"/>
            <a:chExt cx="2595" cy="252"/>
          </a:xfrm>
        </p:grpSpPr>
        <p:sp>
          <p:nvSpPr>
            <p:cNvPr id="30847" name="Line 127">
              <a:extLst>
                <a:ext uri="{FF2B5EF4-FFF2-40B4-BE49-F238E27FC236}">
                  <a16:creationId xmlns:a16="http://schemas.microsoft.com/office/drawing/2014/main" id="{77C9480C-D528-6707-552E-7B0A43286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979"/>
              <a:ext cx="2592" cy="198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8" name="Line 128">
              <a:extLst>
                <a:ext uri="{FF2B5EF4-FFF2-40B4-BE49-F238E27FC236}">
                  <a16:creationId xmlns:a16="http://schemas.microsoft.com/office/drawing/2014/main" id="{DB4A3834-FAF1-49E3-2472-16BC306B5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3" y="3174"/>
              <a:ext cx="90" cy="57"/>
            </a:xfrm>
            <a:prstGeom prst="line">
              <a:avLst/>
            </a:prstGeom>
            <a:noFill/>
            <a:ln w="19050">
              <a:solidFill>
                <a:srgbClr val="CC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54" name="Group 134">
            <a:extLst>
              <a:ext uri="{FF2B5EF4-FFF2-40B4-BE49-F238E27FC236}">
                <a16:creationId xmlns:a16="http://schemas.microsoft.com/office/drawing/2014/main" id="{228379C3-E3F0-A346-A4B7-CA89FF76038F}"/>
              </a:ext>
            </a:extLst>
          </p:cNvPr>
          <p:cNvGrpSpPr>
            <a:grpSpLocks/>
          </p:cNvGrpSpPr>
          <p:nvPr/>
        </p:nvGrpSpPr>
        <p:grpSpPr bwMode="auto">
          <a:xfrm>
            <a:off x="4033839" y="3362325"/>
            <a:ext cx="3343275" cy="1676400"/>
            <a:chOff x="1581" y="2118"/>
            <a:chExt cx="2106" cy="1056"/>
          </a:xfrm>
        </p:grpSpPr>
        <p:sp>
          <p:nvSpPr>
            <p:cNvPr id="30850" name="Line 130">
              <a:extLst>
                <a:ext uri="{FF2B5EF4-FFF2-40B4-BE49-F238E27FC236}">
                  <a16:creationId xmlns:a16="http://schemas.microsoft.com/office/drawing/2014/main" id="{E6374FD0-18B9-79E3-3019-7959204643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81" y="2118"/>
              <a:ext cx="2106" cy="105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35" name="Oval 115">
              <a:extLst>
                <a:ext uri="{FF2B5EF4-FFF2-40B4-BE49-F238E27FC236}">
                  <a16:creationId xmlns:a16="http://schemas.microsoft.com/office/drawing/2014/main" id="{15EAF00F-AC70-BE62-2380-C3D8E2D0E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" y="2631"/>
              <a:ext cx="56" cy="56"/>
            </a:xfrm>
            <a:prstGeom prst="ellipse">
              <a:avLst/>
            </a:prstGeom>
            <a:solidFill>
              <a:srgbClr val="66FF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51" name="Text Box 131">
              <a:extLst>
                <a:ext uri="{FF2B5EF4-FFF2-40B4-BE49-F238E27FC236}">
                  <a16:creationId xmlns:a16="http://schemas.microsoft.com/office/drawing/2014/main" id="{DAC23315-3991-80E3-C82F-D3AE50E354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8" y="2412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en-US" sz="2000"/>
                <a:t>N</a:t>
              </a:r>
              <a:endParaRPr lang="en-GB" altLang="en-US" sz="2000"/>
            </a:p>
          </p:txBody>
        </p:sp>
      </p:grpSp>
      <p:grpSp>
        <p:nvGrpSpPr>
          <p:cNvPr id="30856" name="Group 136">
            <a:extLst>
              <a:ext uri="{FF2B5EF4-FFF2-40B4-BE49-F238E27FC236}">
                <a16:creationId xmlns:a16="http://schemas.microsoft.com/office/drawing/2014/main" id="{297E863C-77BE-9985-993D-519A2CD10A2F}"/>
              </a:ext>
            </a:extLst>
          </p:cNvPr>
          <p:cNvGrpSpPr>
            <a:grpSpLocks/>
          </p:cNvGrpSpPr>
          <p:nvPr/>
        </p:nvGrpSpPr>
        <p:grpSpPr bwMode="auto">
          <a:xfrm>
            <a:off x="4202113" y="2951163"/>
            <a:ext cx="1390650" cy="2557462"/>
            <a:chOff x="1687" y="1859"/>
            <a:chExt cx="876" cy="1611"/>
          </a:xfrm>
        </p:grpSpPr>
        <p:sp>
          <p:nvSpPr>
            <p:cNvPr id="30853" name="Oval 133">
              <a:extLst>
                <a:ext uri="{FF2B5EF4-FFF2-40B4-BE49-F238E27FC236}">
                  <a16:creationId xmlns:a16="http://schemas.microsoft.com/office/drawing/2014/main" id="{0877226C-3698-E6A5-FEAE-98B2795667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426053">
              <a:off x="1687" y="1859"/>
              <a:ext cx="876" cy="159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55" name="Arc 135">
              <a:extLst>
                <a:ext uri="{FF2B5EF4-FFF2-40B4-BE49-F238E27FC236}">
                  <a16:creationId xmlns:a16="http://schemas.microsoft.com/office/drawing/2014/main" id="{4422ED2C-52B8-9C62-8215-0421631A2745}"/>
                </a:ext>
              </a:extLst>
            </p:cNvPr>
            <p:cNvSpPr>
              <a:spLocks/>
            </p:cNvSpPr>
            <p:nvPr/>
          </p:nvSpPr>
          <p:spPr bwMode="auto">
            <a:xfrm rot="2942032" flipV="1">
              <a:off x="1328" y="2268"/>
              <a:ext cx="1576" cy="827"/>
            </a:xfrm>
            <a:custGeom>
              <a:avLst/>
              <a:gdLst>
                <a:gd name="G0" fmla="+- 21085 0 0"/>
                <a:gd name="G1" fmla="+- 21600 0 0"/>
                <a:gd name="G2" fmla="+- 21600 0 0"/>
                <a:gd name="T0" fmla="*/ 0 w 42685"/>
                <a:gd name="T1" fmla="*/ 16912 h 40769"/>
                <a:gd name="T2" fmla="*/ 31039 w 42685"/>
                <a:gd name="T3" fmla="*/ 40769 h 40769"/>
                <a:gd name="T4" fmla="*/ 21085 w 42685"/>
                <a:gd name="T5" fmla="*/ 21600 h 40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685" h="40769" fill="none" extrusionOk="0">
                  <a:moveTo>
                    <a:pt x="-1" y="16911"/>
                  </a:moveTo>
                  <a:cubicBezTo>
                    <a:pt x="2196" y="7030"/>
                    <a:pt x="10962" y="0"/>
                    <a:pt x="21085" y="0"/>
                  </a:cubicBezTo>
                  <a:cubicBezTo>
                    <a:pt x="33014" y="0"/>
                    <a:pt x="42685" y="9670"/>
                    <a:pt x="42685" y="21600"/>
                  </a:cubicBezTo>
                  <a:cubicBezTo>
                    <a:pt x="42685" y="29662"/>
                    <a:pt x="38194" y="37053"/>
                    <a:pt x="31039" y="40769"/>
                  </a:cubicBezTo>
                </a:path>
                <a:path w="42685" h="40769" stroke="0" extrusionOk="0">
                  <a:moveTo>
                    <a:pt x="-1" y="16911"/>
                  </a:moveTo>
                  <a:cubicBezTo>
                    <a:pt x="2196" y="7030"/>
                    <a:pt x="10962" y="0"/>
                    <a:pt x="21085" y="0"/>
                  </a:cubicBezTo>
                  <a:cubicBezTo>
                    <a:pt x="33014" y="0"/>
                    <a:pt x="42685" y="9670"/>
                    <a:pt x="42685" y="21600"/>
                  </a:cubicBezTo>
                  <a:cubicBezTo>
                    <a:pt x="42685" y="29662"/>
                    <a:pt x="38194" y="37053"/>
                    <a:pt x="31039" y="40769"/>
                  </a:cubicBezTo>
                  <a:lnTo>
                    <a:pt x="21085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881" name="Line 161">
            <a:extLst>
              <a:ext uri="{FF2B5EF4-FFF2-40B4-BE49-F238E27FC236}">
                <a16:creationId xmlns:a16="http://schemas.microsoft.com/office/drawing/2014/main" id="{BD4E2EEB-D360-13C4-5ADF-2AC898E28D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1289" y="1512888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2" name="Line 162">
            <a:extLst>
              <a:ext uri="{FF2B5EF4-FFF2-40B4-BE49-F238E27FC236}">
                <a16:creationId xmlns:a16="http://schemas.microsoft.com/office/drawing/2014/main" id="{31224AEC-6B8D-A28B-04FF-26BE45EF1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68489" y="4795838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3" name="Line 163">
            <a:extLst>
              <a:ext uri="{FF2B5EF4-FFF2-40B4-BE49-F238E27FC236}">
                <a16:creationId xmlns:a16="http://schemas.microsoft.com/office/drawing/2014/main" id="{2038511C-F0F4-27CF-86AD-3FFCCF17E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4539" y="1328738"/>
            <a:ext cx="14128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4" name="Line 164">
            <a:extLst>
              <a:ext uri="{FF2B5EF4-FFF2-40B4-BE49-F238E27FC236}">
                <a16:creationId xmlns:a16="http://schemas.microsoft.com/office/drawing/2014/main" id="{D8190B8A-9063-A4CB-AF31-413CCBF2C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4589" y="5024438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5" name="Line 165">
            <a:extLst>
              <a:ext uri="{FF2B5EF4-FFF2-40B4-BE49-F238E27FC236}">
                <a16:creationId xmlns:a16="http://schemas.microsoft.com/office/drawing/2014/main" id="{977BF8D9-0F4F-82D9-8B46-2BC0C38C22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1789" y="6389688"/>
            <a:ext cx="14128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6" name="Line 166">
            <a:extLst>
              <a:ext uri="{FF2B5EF4-FFF2-40B4-BE49-F238E27FC236}">
                <a16:creationId xmlns:a16="http://schemas.microsoft.com/office/drawing/2014/main" id="{598A8DD1-56AE-1FC8-90C0-7BFF2DBECD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3739" y="2217738"/>
            <a:ext cx="14128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D85DEB04-19C1-537E-EBE5-B328C2AD2BAB}"/>
              </a:ext>
            </a:extLst>
          </p:cNvPr>
          <p:cNvSpPr txBox="1"/>
          <p:nvPr/>
        </p:nvSpPr>
        <p:spPr>
          <a:xfrm>
            <a:off x="7815264" y="428625"/>
            <a:ext cx="3888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Dana ravnina siječe sve izvodnice stošca pa je </a:t>
            </a:r>
            <a:r>
              <a:rPr lang="hr-HR" dirty="0" err="1"/>
              <a:t>presječna</a:t>
            </a:r>
            <a:r>
              <a:rPr lang="hr-HR" dirty="0"/>
              <a:t> krivulja elipsa. </a:t>
            </a:r>
            <a:endParaRPr lang="en-GB" dirty="0"/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66CA46B-302C-92E0-0196-F65483D31C12}"/>
              </a:ext>
            </a:extLst>
          </p:cNvPr>
          <p:cNvSpPr txBox="1"/>
          <p:nvPr/>
        </p:nvSpPr>
        <p:spPr>
          <a:xfrm>
            <a:off x="7815264" y="1033760"/>
            <a:ext cx="3888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Tjemena elipse određujemo iz para konjugiranih promjera elipse pomoću </a:t>
            </a:r>
            <a:r>
              <a:rPr lang="hr-HR" dirty="0" err="1"/>
              <a:t>Rytzove</a:t>
            </a:r>
            <a:r>
              <a:rPr lang="hr-HR" dirty="0"/>
              <a:t> konstrukcije.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3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0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3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0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3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3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3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500"/>
                                        <p:tgtEl>
                                          <p:spTgt spid="3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3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5" dur="500"/>
                                        <p:tgtEl>
                                          <p:spTgt spid="3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0" dur="500"/>
                                        <p:tgtEl>
                                          <p:spTgt spid="3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2" grpId="0" autoUpdateAnimBg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52725" y="276225"/>
            <a:ext cx="6400800" cy="4572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r-HR" altLang="sr-Latn-RS" sz="2800" b="1" dirty="0"/>
              <a:t>Presjeci stošca u </a:t>
            </a:r>
            <a:r>
              <a:rPr lang="hr-HR" altLang="sr-Latn-RS" sz="2800" b="1" dirty="0" err="1"/>
              <a:t>aksonometriji</a:t>
            </a:r>
            <a:endParaRPr lang="en-GB" altLang="sr-Latn-RS" sz="2800" b="1" dirty="0"/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2797176" y="930276"/>
          <a:ext cx="6888163" cy="560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rawing" r:id="rId2" imgW="8782050" imgH="4800600" progId="AutoCAD.Drawing.15">
                  <p:embed/>
                </p:oleObj>
              </mc:Choice>
              <mc:Fallback>
                <p:oleObj name="Drawing" r:id="rId2" imgW="8782050" imgH="4800600" progId="AutoCAD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6397" r="16397"/>
                      <a:stretch>
                        <a:fillRect/>
                      </a:stretch>
                    </p:blipFill>
                    <p:spPr bwMode="auto">
                      <a:xfrm>
                        <a:off x="2797176" y="930276"/>
                        <a:ext cx="6888163" cy="560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3941763" y="2733676"/>
            <a:ext cx="3998912" cy="3476625"/>
            <a:chOff x="1523" y="1722"/>
            <a:chExt cx="2519" cy="2190"/>
          </a:xfrm>
        </p:grpSpPr>
        <p:sp>
          <p:nvSpPr>
            <p:cNvPr id="13317" name="Freeform 14"/>
            <p:cNvSpPr>
              <a:spLocks/>
            </p:cNvSpPr>
            <p:nvPr/>
          </p:nvSpPr>
          <p:spPr bwMode="auto">
            <a:xfrm>
              <a:off x="1974" y="1722"/>
              <a:ext cx="1248" cy="1542"/>
            </a:xfrm>
            <a:custGeom>
              <a:avLst/>
              <a:gdLst>
                <a:gd name="T0" fmla="*/ 1248 w 1248"/>
                <a:gd name="T1" fmla="*/ 744 h 1542"/>
                <a:gd name="T2" fmla="*/ 1044 w 1248"/>
                <a:gd name="T3" fmla="*/ 612 h 1542"/>
                <a:gd name="T4" fmla="*/ 930 w 1248"/>
                <a:gd name="T5" fmla="*/ 390 h 1542"/>
                <a:gd name="T6" fmla="*/ 822 w 1248"/>
                <a:gd name="T7" fmla="*/ 216 h 1542"/>
                <a:gd name="T8" fmla="*/ 726 w 1248"/>
                <a:gd name="T9" fmla="*/ 90 h 1542"/>
                <a:gd name="T10" fmla="*/ 666 w 1248"/>
                <a:gd name="T11" fmla="*/ 24 h 1542"/>
                <a:gd name="T12" fmla="*/ 570 w 1248"/>
                <a:gd name="T13" fmla="*/ 0 h 1542"/>
                <a:gd name="T14" fmla="*/ 498 w 1248"/>
                <a:gd name="T15" fmla="*/ 18 h 1542"/>
                <a:gd name="T16" fmla="*/ 402 w 1248"/>
                <a:gd name="T17" fmla="*/ 102 h 1542"/>
                <a:gd name="T18" fmla="*/ 234 w 1248"/>
                <a:gd name="T19" fmla="*/ 402 h 1542"/>
                <a:gd name="T20" fmla="*/ 150 w 1248"/>
                <a:gd name="T21" fmla="*/ 576 h 1542"/>
                <a:gd name="T22" fmla="*/ 102 w 1248"/>
                <a:gd name="T23" fmla="*/ 708 h 1542"/>
                <a:gd name="T24" fmla="*/ 18 w 1248"/>
                <a:gd name="T25" fmla="*/ 894 h 1542"/>
                <a:gd name="T26" fmla="*/ 0 w 1248"/>
                <a:gd name="T27" fmla="*/ 984 h 1542"/>
                <a:gd name="T28" fmla="*/ 24 w 1248"/>
                <a:gd name="T29" fmla="*/ 1122 h 1542"/>
                <a:gd name="T30" fmla="*/ 114 w 1248"/>
                <a:gd name="T31" fmla="*/ 1302 h 1542"/>
                <a:gd name="T32" fmla="*/ 198 w 1248"/>
                <a:gd name="T33" fmla="*/ 1422 h 1542"/>
                <a:gd name="T34" fmla="*/ 300 w 1248"/>
                <a:gd name="T35" fmla="*/ 1542 h 1542"/>
                <a:gd name="T36" fmla="*/ 312 w 1248"/>
                <a:gd name="T37" fmla="*/ 1500 h 1542"/>
                <a:gd name="T38" fmla="*/ 558 w 1248"/>
                <a:gd name="T39" fmla="*/ 1236 h 1542"/>
                <a:gd name="T40" fmla="*/ 846 w 1248"/>
                <a:gd name="T41" fmla="*/ 954 h 1542"/>
                <a:gd name="T42" fmla="*/ 1020 w 1248"/>
                <a:gd name="T43" fmla="*/ 840 h 1542"/>
                <a:gd name="T44" fmla="*/ 1188 w 1248"/>
                <a:gd name="T45" fmla="*/ 744 h 1542"/>
                <a:gd name="T46" fmla="*/ 1248 w 1248"/>
                <a:gd name="T47" fmla="*/ 744 h 154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248" h="1542">
                  <a:moveTo>
                    <a:pt x="1248" y="744"/>
                  </a:moveTo>
                  <a:lnTo>
                    <a:pt x="1044" y="612"/>
                  </a:lnTo>
                  <a:lnTo>
                    <a:pt x="930" y="390"/>
                  </a:lnTo>
                  <a:lnTo>
                    <a:pt x="822" y="216"/>
                  </a:lnTo>
                  <a:cubicBezTo>
                    <a:pt x="725" y="82"/>
                    <a:pt x="726" y="30"/>
                    <a:pt x="726" y="90"/>
                  </a:cubicBezTo>
                  <a:lnTo>
                    <a:pt x="666" y="24"/>
                  </a:lnTo>
                  <a:lnTo>
                    <a:pt x="570" y="0"/>
                  </a:lnTo>
                  <a:lnTo>
                    <a:pt x="498" y="18"/>
                  </a:lnTo>
                  <a:lnTo>
                    <a:pt x="402" y="102"/>
                  </a:lnTo>
                  <a:lnTo>
                    <a:pt x="234" y="402"/>
                  </a:lnTo>
                  <a:lnTo>
                    <a:pt x="150" y="576"/>
                  </a:lnTo>
                  <a:lnTo>
                    <a:pt x="102" y="708"/>
                  </a:lnTo>
                  <a:lnTo>
                    <a:pt x="18" y="894"/>
                  </a:lnTo>
                  <a:lnTo>
                    <a:pt x="0" y="984"/>
                  </a:lnTo>
                  <a:lnTo>
                    <a:pt x="24" y="1122"/>
                  </a:lnTo>
                  <a:lnTo>
                    <a:pt x="114" y="1302"/>
                  </a:lnTo>
                  <a:lnTo>
                    <a:pt x="198" y="1422"/>
                  </a:lnTo>
                  <a:lnTo>
                    <a:pt x="300" y="1542"/>
                  </a:lnTo>
                  <a:lnTo>
                    <a:pt x="312" y="1500"/>
                  </a:lnTo>
                  <a:lnTo>
                    <a:pt x="558" y="1236"/>
                  </a:lnTo>
                  <a:lnTo>
                    <a:pt x="846" y="954"/>
                  </a:lnTo>
                  <a:lnTo>
                    <a:pt x="1020" y="840"/>
                  </a:lnTo>
                  <a:lnTo>
                    <a:pt x="1188" y="744"/>
                  </a:lnTo>
                  <a:lnTo>
                    <a:pt x="1248" y="744"/>
                  </a:lnTo>
                  <a:close/>
                </a:path>
              </a:pathLst>
            </a:custGeom>
            <a:solidFill>
              <a:srgbClr val="D8D810">
                <a:alpha val="50195"/>
              </a:srgbClr>
            </a:solidFill>
            <a:ln w="9525">
              <a:solidFill>
                <a:srgbClr val="FFFFA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18" name="Freeform 15"/>
            <p:cNvSpPr>
              <a:spLocks/>
            </p:cNvSpPr>
            <p:nvPr/>
          </p:nvSpPr>
          <p:spPr bwMode="auto">
            <a:xfrm>
              <a:off x="1523" y="2049"/>
              <a:ext cx="2519" cy="1863"/>
            </a:xfrm>
            <a:custGeom>
              <a:avLst/>
              <a:gdLst>
                <a:gd name="T0" fmla="*/ 686 w 2519"/>
                <a:gd name="T1" fmla="*/ 40 h 1863"/>
                <a:gd name="T2" fmla="*/ 30 w 2519"/>
                <a:gd name="T3" fmla="*/ 1157 h 1863"/>
                <a:gd name="T4" fmla="*/ 0 w 2519"/>
                <a:gd name="T5" fmla="*/ 1252 h 1863"/>
                <a:gd name="T6" fmla="*/ 0 w 2519"/>
                <a:gd name="T7" fmla="*/ 1317 h 1863"/>
                <a:gd name="T8" fmla="*/ 45 w 2519"/>
                <a:gd name="T9" fmla="*/ 1417 h 1863"/>
                <a:gd name="T10" fmla="*/ 150 w 2519"/>
                <a:gd name="T11" fmla="*/ 1527 h 1863"/>
                <a:gd name="T12" fmla="*/ 295 w 2519"/>
                <a:gd name="T13" fmla="*/ 1632 h 1863"/>
                <a:gd name="T14" fmla="*/ 516 w 2519"/>
                <a:gd name="T15" fmla="*/ 1723 h 1863"/>
                <a:gd name="T16" fmla="*/ 761 w 2519"/>
                <a:gd name="T17" fmla="*/ 1788 h 1863"/>
                <a:gd name="T18" fmla="*/ 1036 w 2519"/>
                <a:gd name="T19" fmla="*/ 1838 h 1863"/>
                <a:gd name="T20" fmla="*/ 1412 w 2519"/>
                <a:gd name="T21" fmla="*/ 1863 h 1863"/>
                <a:gd name="T22" fmla="*/ 1718 w 2519"/>
                <a:gd name="T23" fmla="*/ 1838 h 1863"/>
                <a:gd name="T24" fmla="*/ 1968 w 2519"/>
                <a:gd name="T25" fmla="*/ 1793 h 1863"/>
                <a:gd name="T26" fmla="*/ 2148 w 2519"/>
                <a:gd name="T27" fmla="*/ 1753 h 1863"/>
                <a:gd name="T28" fmla="*/ 2284 w 2519"/>
                <a:gd name="T29" fmla="*/ 1682 h 1863"/>
                <a:gd name="T30" fmla="*/ 2394 w 2519"/>
                <a:gd name="T31" fmla="*/ 1607 h 1863"/>
                <a:gd name="T32" fmla="*/ 2489 w 2519"/>
                <a:gd name="T33" fmla="*/ 1512 h 1863"/>
                <a:gd name="T34" fmla="*/ 2519 w 2519"/>
                <a:gd name="T35" fmla="*/ 1422 h 1863"/>
                <a:gd name="T36" fmla="*/ 2499 w 2519"/>
                <a:gd name="T37" fmla="*/ 1337 h 1863"/>
                <a:gd name="T38" fmla="*/ 2464 w 2519"/>
                <a:gd name="T39" fmla="*/ 1262 h 1863"/>
                <a:gd name="T40" fmla="*/ 2038 w 2519"/>
                <a:gd name="T41" fmla="*/ 500 h 1863"/>
                <a:gd name="T42" fmla="*/ 2003 w 2519"/>
                <a:gd name="T43" fmla="*/ 450 h 1863"/>
                <a:gd name="T44" fmla="*/ 1938 w 2519"/>
                <a:gd name="T45" fmla="*/ 405 h 1863"/>
                <a:gd name="T46" fmla="*/ 1823 w 2519"/>
                <a:gd name="T47" fmla="*/ 400 h 1863"/>
                <a:gd name="T48" fmla="*/ 1713 w 2519"/>
                <a:gd name="T49" fmla="*/ 400 h 1863"/>
                <a:gd name="T50" fmla="*/ 1592 w 2519"/>
                <a:gd name="T51" fmla="*/ 455 h 1863"/>
                <a:gd name="T52" fmla="*/ 1442 w 2519"/>
                <a:gd name="T53" fmla="*/ 540 h 1863"/>
                <a:gd name="T54" fmla="*/ 1307 w 2519"/>
                <a:gd name="T55" fmla="*/ 641 h 1863"/>
                <a:gd name="T56" fmla="*/ 1162 w 2519"/>
                <a:gd name="T57" fmla="*/ 766 h 1863"/>
                <a:gd name="T58" fmla="*/ 736 w 2519"/>
                <a:gd name="T59" fmla="*/ 1212 h 1863"/>
                <a:gd name="T60" fmla="*/ 636 w 2519"/>
                <a:gd name="T61" fmla="*/ 1096 h 1863"/>
                <a:gd name="T62" fmla="*/ 536 w 2519"/>
                <a:gd name="T63" fmla="*/ 946 h 1863"/>
                <a:gd name="T64" fmla="*/ 460 w 2519"/>
                <a:gd name="T65" fmla="*/ 781 h 1863"/>
                <a:gd name="T66" fmla="*/ 440 w 2519"/>
                <a:gd name="T67" fmla="*/ 651 h 1863"/>
                <a:gd name="T68" fmla="*/ 485 w 2519"/>
                <a:gd name="T69" fmla="*/ 520 h 1863"/>
                <a:gd name="T70" fmla="*/ 541 w 2519"/>
                <a:gd name="T71" fmla="*/ 360 h 1863"/>
                <a:gd name="T72" fmla="*/ 706 w 2519"/>
                <a:gd name="T73" fmla="*/ 0 h 186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519" h="1863">
                  <a:moveTo>
                    <a:pt x="686" y="40"/>
                  </a:moveTo>
                  <a:lnTo>
                    <a:pt x="30" y="1157"/>
                  </a:lnTo>
                  <a:lnTo>
                    <a:pt x="0" y="1252"/>
                  </a:lnTo>
                  <a:lnTo>
                    <a:pt x="0" y="1317"/>
                  </a:lnTo>
                  <a:lnTo>
                    <a:pt x="45" y="1417"/>
                  </a:lnTo>
                  <a:lnTo>
                    <a:pt x="150" y="1527"/>
                  </a:lnTo>
                  <a:lnTo>
                    <a:pt x="295" y="1632"/>
                  </a:lnTo>
                  <a:lnTo>
                    <a:pt x="516" y="1723"/>
                  </a:lnTo>
                  <a:lnTo>
                    <a:pt x="761" y="1788"/>
                  </a:lnTo>
                  <a:lnTo>
                    <a:pt x="1036" y="1838"/>
                  </a:lnTo>
                  <a:lnTo>
                    <a:pt x="1412" y="1863"/>
                  </a:lnTo>
                  <a:lnTo>
                    <a:pt x="1718" y="1838"/>
                  </a:lnTo>
                  <a:lnTo>
                    <a:pt x="1968" y="1793"/>
                  </a:lnTo>
                  <a:lnTo>
                    <a:pt x="2148" y="1753"/>
                  </a:lnTo>
                  <a:lnTo>
                    <a:pt x="2284" y="1682"/>
                  </a:lnTo>
                  <a:lnTo>
                    <a:pt x="2394" y="1607"/>
                  </a:lnTo>
                  <a:lnTo>
                    <a:pt x="2489" y="1512"/>
                  </a:lnTo>
                  <a:lnTo>
                    <a:pt x="2519" y="1422"/>
                  </a:lnTo>
                  <a:lnTo>
                    <a:pt x="2499" y="1337"/>
                  </a:lnTo>
                  <a:lnTo>
                    <a:pt x="2464" y="1262"/>
                  </a:lnTo>
                  <a:lnTo>
                    <a:pt x="2038" y="500"/>
                  </a:lnTo>
                  <a:lnTo>
                    <a:pt x="2003" y="450"/>
                  </a:lnTo>
                  <a:lnTo>
                    <a:pt x="1938" y="405"/>
                  </a:lnTo>
                  <a:lnTo>
                    <a:pt x="1823" y="400"/>
                  </a:lnTo>
                  <a:lnTo>
                    <a:pt x="1713" y="400"/>
                  </a:lnTo>
                  <a:lnTo>
                    <a:pt x="1592" y="455"/>
                  </a:lnTo>
                  <a:lnTo>
                    <a:pt x="1442" y="540"/>
                  </a:lnTo>
                  <a:lnTo>
                    <a:pt x="1307" y="641"/>
                  </a:lnTo>
                  <a:lnTo>
                    <a:pt x="1162" y="766"/>
                  </a:lnTo>
                  <a:lnTo>
                    <a:pt x="736" y="1212"/>
                  </a:lnTo>
                  <a:lnTo>
                    <a:pt x="636" y="1096"/>
                  </a:lnTo>
                  <a:lnTo>
                    <a:pt x="536" y="946"/>
                  </a:lnTo>
                  <a:lnTo>
                    <a:pt x="460" y="781"/>
                  </a:lnTo>
                  <a:lnTo>
                    <a:pt x="440" y="651"/>
                  </a:lnTo>
                  <a:lnTo>
                    <a:pt x="485" y="520"/>
                  </a:lnTo>
                  <a:lnTo>
                    <a:pt x="541" y="360"/>
                  </a:lnTo>
                  <a:lnTo>
                    <a:pt x="706" y="0"/>
                  </a:lnTo>
                </a:path>
              </a:pathLst>
            </a:cu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66167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263</Words>
  <Application>Microsoft Office PowerPoint</Application>
  <PresentationFormat>Široki zaslon</PresentationFormat>
  <Paragraphs>121</Paragraphs>
  <Slides>7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Times New Roman</vt:lpstr>
      <vt:lpstr>Office Theme</vt:lpstr>
      <vt:lpstr>Drawing</vt:lpstr>
      <vt:lpstr>Rytzova konstrukcija</vt:lpstr>
      <vt:lpstr>Kosoaksonometrijska slika stošca - izometrija</vt:lpstr>
      <vt:lpstr>Kosoaksonometrijska slika stošca</vt:lpstr>
      <vt:lpstr>Kosoaksonometrijska slika stošca</vt:lpstr>
      <vt:lpstr>Kosoaksonometrijska slika stošca</vt:lpstr>
      <vt:lpstr>Presjek stošca projicirajućom ravninom</vt:lpstr>
      <vt:lpstr>Presjeci stošca u aksonometriji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 Bozic</dc:creator>
  <cp:lastModifiedBy>Nikolina Kovačević</cp:lastModifiedBy>
  <cp:revision>13</cp:revision>
  <dcterms:created xsi:type="dcterms:W3CDTF">2021-03-15T09:19:58Z</dcterms:created>
  <dcterms:modified xsi:type="dcterms:W3CDTF">2024-12-19T14:46:30Z</dcterms:modified>
</cp:coreProperties>
</file>